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C4744"/>
    <a:srgbClr val="FF5050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26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B09D5-2842-4700-8081-6BD285960961}" type="datetimeFigureOut">
              <a:rPr lang="en-US" smtClean="0"/>
              <a:t>11/30/2017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7DE15-C984-425E-A974-743F7FC7A8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94171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B09D5-2842-4700-8081-6BD285960961}" type="datetimeFigureOut">
              <a:rPr lang="en-US" smtClean="0"/>
              <a:t>11/30/2017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7DE15-C984-425E-A974-743F7FC7A8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01198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B09D5-2842-4700-8081-6BD285960961}" type="datetimeFigureOut">
              <a:rPr lang="en-US" smtClean="0"/>
              <a:t>11/30/2017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7DE15-C984-425E-A974-743F7FC7A8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68340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B09D5-2842-4700-8081-6BD285960961}" type="datetimeFigureOut">
              <a:rPr lang="en-US" smtClean="0"/>
              <a:t>11/30/2017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7DE15-C984-425E-A974-743F7FC7A8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43762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B09D5-2842-4700-8081-6BD285960961}" type="datetimeFigureOut">
              <a:rPr lang="en-US" smtClean="0"/>
              <a:t>11/30/2017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7DE15-C984-425E-A974-743F7FC7A8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4928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B09D5-2842-4700-8081-6BD285960961}" type="datetimeFigureOut">
              <a:rPr lang="en-US" smtClean="0"/>
              <a:t>11/30/2017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7DE15-C984-425E-A974-743F7FC7A8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72297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B09D5-2842-4700-8081-6BD285960961}" type="datetimeFigureOut">
              <a:rPr lang="en-US" smtClean="0"/>
              <a:t>11/30/2017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7DE15-C984-425E-A974-743F7FC7A8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08449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B09D5-2842-4700-8081-6BD285960961}" type="datetimeFigureOut">
              <a:rPr lang="en-US" smtClean="0"/>
              <a:t>11/30/2017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7DE15-C984-425E-A974-743F7FC7A8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13993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B09D5-2842-4700-8081-6BD285960961}" type="datetimeFigureOut">
              <a:rPr lang="en-US" smtClean="0"/>
              <a:t>11/30/2017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7DE15-C984-425E-A974-743F7FC7A8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21780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B09D5-2842-4700-8081-6BD285960961}" type="datetimeFigureOut">
              <a:rPr lang="en-US" smtClean="0"/>
              <a:t>11/30/2017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7DE15-C984-425E-A974-743F7FC7A8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86054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B09D5-2842-4700-8081-6BD285960961}" type="datetimeFigureOut">
              <a:rPr lang="en-US" smtClean="0"/>
              <a:t>11/30/2017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7DE15-C984-425E-A974-743F7FC7A8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0081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AB09D5-2842-4700-8081-6BD285960961}" type="datetimeFigureOut">
              <a:rPr lang="en-US" smtClean="0"/>
              <a:t>11/30/2017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B7DE15-C984-425E-A974-743F7FC7A8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0796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1371600"/>
            <a:ext cx="7772400" cy="3981451"/>
          </a:xfrm>
        </p:spPr>
        <p:txBody>
          <a:bodyPr>
            <a:normAutofit fontScale="90000"/>
          </a:bodyPr>
          <a:lstStyle/>
          <a:p>
            <a:pPr>
              <a:spcBef>
                <a:spcPts val="0"/>
              </a:spcBef>
            </a:pPr>
            <a:r>
              <a:rPr lang="en-US" b="1" u="sng" smtClean="0">
                <a:solidFill>
                  <a:srgbClr val="FFFF00"/>
                </a:solidFill>
                <a:effectLst/>
                <a:latin typeface="Times New Roman"/>
                <a:ea typeface="Times New Roman"/>
              </a:rPr>
              <a:t>BIOLOGY</a:t>
            </a:r>
            <a:br>
              <a:rPr lang="en-US" b="1" u="sng" smtClean="0">
                <a:solidFill>
                  <a:srgbClr val="FFFF00"/>
                </a:solidFill>
                <a:effectLst/>
                <a:latin typeface="Times New Roman"/>
                <a:ea typeface="Times New Roman"/>
              </a:rPr>
            </a:br>
            <a:r>
              <a:rPr lang="en-US" b="1" u="sng" smtClean="0">
                <a:solidFill>
                  <a:srgbClr val="FFFF00"/>
                </a:solidFill>
                <a:effectLst/>
                <a:latin typeface="Times New Roman"/>
                <a:ea typeface="Times New Roman"/>
              </a:rPr>
              <a:t>CHEMISTRY </a:t>
            </a:r>
            <a:r>
              <a:rPr lang="en-US" b="1" u="sng" dirty="0" smtClean="0">
                <a:solidFill>
                  <a:srgbClr val="FFFF00"/>
                </a:solidFill>
                <a:effectLst/>
                <a:latin typeface="Times New Roman"/>
                <a:ea typeface="Times New Roman"/>
              </a:rPr>
              <a:t>TEST</a:t>
            </a:r>
            <a:r>
              <a:rPr lang="en-US" dirty="0" smtClean="0">
                <a:solidFill>
                  <a:srgbClr val="FFFF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en-US" dirty="0" smtClean="0">
                <a:solidFill>
                  <a:srgbClr val="FFFF00"/>
                </a:solidFill>
                <a:effectLst/>
                <a:latin typeface="Times New Roman"/>
                <a:ea typeface="Times New Roman"/>
              </a:rPr>
            </a:br>
            <a:r>
              <a:rPr lang="en-US" b="1" u="sng" dirty="0" smtClean="0">
                <a:solidFill>
                  <a:srgbClr val="FFFF00"/>
                </a:solidFill>
                <a:effectLst/>
                <a:latin typeface="Times New Roman"/>
                <a:ea typeface="Times New Roman"/>
              </a:rPr>
              <a:t>CHAPTER 2, SECTIONS 2.1 &amp; 2.2</a:t>
            </a:r>
            <a:r>
              <a:rPr lang="en-US" dirty="0" smtClean="0">
                <a:solidFill>
                  <a:srgbClr val="FFFF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en-US" dirty="0" smtClean="0">
                <a:solidFill>
                  <a:srgbClr val="FFFF00"/>
                </a:solidFill>
                <a:effectLst/>
                <a:latin typeface="Times New Roman"/>
                <a:ea typeface="Times New Roman"/>
              </a:rPr>
            </a:br>
            <a:r>
              <a:rPr lang="en-US" b="1" u="sng" dirty="0" smtClean="0">
                <a:solidFill>
                  <a:srgbClr val="FFFF00"/>
                </a:solidFill>
                <a:effectLst/>
                <a:latin typeface="Times New Roman"/>
                <a:ea typeface="Times New Roman"/>
              </a:rPr>
              <a:t>STUDY GUIDE</a:t>
            </a:r>
            <a:br>
              <a:rPr lang="en-US" b="1" u="sng" dirty="0" smtClean="0">
                <a:solidFill>
                  <a:srgbClr val="FFFF00"/>
                </a:solidFill>
                <a:effectLst/>
                <a:latin typeface="Times New Roman"/>
                <a:ea typeface="Times New Roman"/>
              </a:rPr>
            </a:br>
            <a:r>
              <a:rPr lang="en-US" b="1" u="sng" dirty="0" smtClean="0">
                <a:solidFill>
                  <a:srgbClr val="FFFF00"/>
                </a:solidFill>
                <a:latin typeface="Times New Roman"/>
                <a:ea typeface="Times New Roman"/>
              </a:rPr>
              <a:t>KEY</a:t>
            </a:r>
            <a:endParaRPr lang="en-US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3001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86648" y="304800"/>
            <a:ext cx="8229600" cy="40626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rgbClr val="FFFF00"/>
                </a:solidFill>
                <a:effectLst/>
                <a:latin typeface="Times New Roman"/>
                <a:ea typeface="Times New Roman"/>
              </a:rPr>
              <a:t>25.  How many electrons does a molecule that forms a double bond share?</a:t>
            </a:r>
          </a:p>
          <a:p>
            <a:r>
              <a:rPr lang="en-US" sz="2400" dirty="0" smtClean="0">
                <a:solidFill>
                  <a:srgbClr val="FFFF00"/>
                </a:solidFill>
                <a:effectLst/>
                <a:latin typeface="Times New Roman"/>
                <a:ea typeface="Times New Roman"/>
              </a:rPr>
              <a:t> </a:t>
            </a:r>
          </a:p>
          <a:p>
            <a:pPr algn="ctr"/>
            <a:r>
              <a:rPr lang="en-US" sz="2400" dirty="0" smtClean="0">
                <a:solidFill>
                  <a:srgbClr val="FFFF00"/>
                </a:solidFill>
                <a:effectLst/>
                <a:latin typeface="Times New Roman"/>
                <a:ea typeface="Times New Roman"/>
              </a:rPr>
              <a:t>4</a:t>
            </a:r>
          </a:p>
          <a:p>
            <a:r>
              <a:rPr lang="en-US" sz="2400" dirty="0" smtClean="0">
                <a:solidFill>
                  <a:srgbClr val="FFFF00"/>
                </a:solidFill>
                <a:effectLst/>
                <a:latin typeface="Times New Roman"/>
                <a:ea typeface="Times New Roman"/>
              </a:rPr>
              <a:t> </a:t>
            </a:r>
          </a:p>
          <a:p>
            <a:r>
              <a:rPr lang="en-US" sz="2400" dirty="0" smtClean="0">
                <a:solidFill>
                  <a:srgbClr val="FFFF00"/>
                </a:solidFill>
                <a:effectLst/>
                <a:latin typeface="Times New Roman"/>
                <a:ea typeface="Times New Roman"/>
              </a:rPr>
              <a:t>26.  What is a mixture?</a:t>
            </a:r>
          </a:p>
          <a:p>
            <a:r>
              <a:rPr lang="en-US" sz="2400" dirty="0" smtClean="0">
                <a:solidFill>
                  <a:srgbClr val="FFFF00"/>
                </a:solidFill>
                <a:effectLst/>
                <a:latin typeface="Times New Roman"/>
                <a:ea typeface="Times New Roman"/>
              </a:rPr>
              <a:t> </a:t>
            </a:r>
          </a:p>
          <a:p>
            <a:pPr algn="ctr"/>
            <a:r>
              <a:rPr lang="en-US" sz="2400" b="1" dirty="0" smtClean="0">
                <a:solidFill>
                  <a:srgbClr val="FFFF00"/>
                </a:solidFill>
                <a:effectLst/>
                <a:latin typeface="Times New Roman"/>
                <a:ea typeface="Times New Roman"/>
              </a:rPr>
              <a:t>THE COMBINING OF 2 OR MORE SUBSTANCES PHYSICALLY, BUT NOT CHEMICALLY.</a:t>
            </a:r>
            <a:endParaRPr lang="en-US" sz="2400" dirty="0" smtClean="0">
              <a:solidFill>
                <a:srgbClr val="FFFF00"/>
              </a:solidFill>
              <a:effectLst/>
              <a:latin typeface="Times New Roman"/>
              <a:ea typeface="Times New Roman"/>
            </a:endParaRPr>
          </a:p>
          <a:p>
            <a:r>
              <a:rPr lang="en-US" sz="2400" dirty="0" smtClean="0">
                <a:effectLst/>
                <a:latin typeface="Times New Roman"/>
                <a:ea typeface="Times New Roman"/>
              </a:rPr>
              <a:t> </a:t>
            </a:r>
          </a:p>
          <a:p>
            <a:r>
              <a:rPr lang="en-US" dirty="0" smtClean="0">
                <a:effectLst/>
                <a:latin typeface="Times New Roman"/>
                <a:ea typeface="Times New Roman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16942601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49007" y="762000"/>
            <a:ext cx="7848600" cy="44319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400" dirty="0" smtClean="0">
                <a:solidFill>
                  <a:srgbClr val="FFFF00"/>
                </a:solidFill>
                <a:latin typeface="Times New Roman"/>
                <a:ea typeface="Times New Roman"/>
              </a:rPr>
              <a:t>27.  </a:t>
            </a:r>
            <a:r>
              <a:rPr lang="en-US" sz="2400" dirty="0">
                <a:solidFill>
                  <a:srgbClr val="FFFF00"/>
                </a:solidFill>
                <a:latin typeface="Times New Roman"/>
                <a:ea typeface="Times New Roman"/>
              </a:rPr>
              <a:t>What is known as the “universal” solvent.</a:t>
            </a:r>
          </a:p>
          <a:p>
            <a:pPr lvl="0"/>
            <a:r>
              <a:rPr lang="en-US" sz="2400" dirty="0">
                <a:solidFill>
                  <a:srgbClr val="FFFF00"/>
                </a:solidFill>
                <a:latin typeface="Times New Roman"/>
                <a:ea typeface="Times New Roman"/>
              </a:rPr>
              <a:t> </a:t>
            </a:r>
          </a:p>
          <a:p>
            <a:pPr lvl="0" algn="ctr"/>
            <a:r>
              <a:rPr lang="en-US" sz="2400" b="1" dirty="0">
                <a:solidFill>
                  <a:srgbClr val="FFFF00"/>
                </a:solidFill>
                <a:latin typeface="Times New Roman"/>
                <a:ea typeface="Times New Roman"/>
              </a:rPr>
              <a:t>WATER</a:t>
            </a:r>
            <a:endParaRPr lang="en-US" sz="2400" dirty="0">
              <a:solidFill>
                <a:srgbClr val="FFFF00"/>
              </a:solidFill>
              <a:latin typeface="Times New Roman"/>
              <a:ea typeface="Times New Roman"/>
            </a:endParaRPr>
          </a:p>
          <a:p>
            <a:endParaRPr lang="en-US" sz="2400" dirty="0" smtClean="0">
              <a:solidFill>
                <a:srgbClr val="FFFF00"/>
              </a:solidFill>
              <a:effectLst/>
              <a:latin typeface="Times New Roman"/>
              <a:ea typeface="Times New Roman"/>
            </a:endParaRPr>
          </a:p>
          <a:p>
            <a:r>
              <a:rPr lang="en-US" sz="2400" dirty="0" smtClean="0">
                <a:solidFill>
                  <a:srgbClr val="FFFF00"/>
                </a:solidFill>
                <a:effectLst/>
                <a:latin typeface="Times New Roman"/>
                <a:ea typeface="Times New Roman"/>
              </a:rPr>
              <a:t>28.  What is a buffer?</a:t>
            </a:r>
          </a:p>
          <a:p>
            <a:r>
              <a:rPr lang="en-US" sz="2400" dirty="0" smtClean="0">
                <a:solidFill>
                  <a:srgbClr val="FFFF00"/>
                </a:solidFill>
                <a:effectLst/>
                <a:latin typeface="Times New Roman"/>
                <a:ea typeface="Times New Roman"/>
              </a:rPr>
              <a:t> </a:t>
            </a:r>
          </a:p>
          <a:p>
            <a:pPr algn="ctr"/>
            <a:r>
              <a:rPr lang="en-US" sz="2400" b="1" dirty="0" smtClean="0">
                <a:solidFill>
                  <a:srgbClr val="FFFF00"/>
                </a:solidFill>
                <a:effectLst/>
                <a:latin typeface="Times New Roman"/>
                <a:ea typeface="Times New Roman"/>
              </a:rPr>
              <a:t>A SUBSTANCE USED TO KEEP  A STEADY pH.</a:t>
            </a:r>
            <a:endParaRPr lang="en-US" sz="2400" dirty="0" smtClean="0">
              <a:solidFill>
                <a:srgbClr val="FFFF00"/>
              </a:solidFill>
              <a:effectLst/>
              <a:latin typeface="Times New Roman"/>
              <a:ea typeface="Times New Roman"/>
            </a:endParaRPr>
          </a:p>
          <a:p>
            <a:r>
              <a:rPr lang="en-US" sz="2400" dirty="0" smtClean="0">
                <a:solidFill>
                  <a:srgbClr val="FFFF00"/>
                </a:solidFill>
                <a:effectLst/>
                <a:latin typeface="Times New Roman"/>
                <a:ea typeface="Times New Roman"/>
              </a:rPr>
              <a:t> </a:t>
            </a:r>
          </a:p>
          <a:p>
            <a:r>
              <a:rPr lang="en-US" sz="2400" dirty="0" smtClean="0">
                <a:solidFill>
                  <a:srgbClr val="FFFF00"/>
                </a:solidFill>
                <a:latin typeface="Times New Roman"/>
                <a:ea typeface="Times New Roman"/>
              </a:rPr>
              <a:t>29</a:t>
            </a:r>
            <a:r>
              <a:rPr lang="en-US" sz="2400" dirty="0" smtClean="0">
                <a:solidFill>
                  <a:srgbClr val="FFFF00"/>
                </a:solidFill>
                <a:effectLst/>
                <a:latin typeface="Times New Roman"/>
                <a:ea typeface="Times New Roman"/>
              </a:rPr>
              <a:t>.  What are the formulas for table salt and for water?</a:t>
            </a:r>
          </a:p>
          <a:p>
            <a:r>
              <a:rPr lang="en-US" sz="2400" dirty="0" smtClean="0">
                <a:solidFill>
                  <a:srgbClr val="FFFF00"/>
                </a:solidFill>
                <a:effectLst/>
                <a:latin typeface="Times New Roman"/>
                <a:ea typeface="Times New Roman"/>
              </a:rPr>
              <a:t> </a:t>
            </a:r>
          </a:p>
          <a:p>
            <a:pPr algn="ctr"/>
            <a:r>
              <a:rPr lang="en-US" sz="2400" b="1" dirty="0" smtClean="0">
                <a:solidFill>
                  <a:srgbClr val="FFFF00"/>
                </a:solidFill>
                <a:effectLst/>
                <a:latin typeface="Times New Roman"/>
                <a:ea typeface="Times New Roman"/>
              </a:rPr>
              <a:t>NaCl</a:t>
            </a:r>
            <a:endParaRPr lang="en-US" sz="2400" dirty="0" smtClean="0">
              <a:solidFill>
                <a:srgbClr val="FFFF00"/>
              </a:solidFill>
              <a:effectLst/>
              <a:latin typeface="Times New Roman"/>
              <a:ea typeface="Times New Roman"/>
            </a:endParaRPr>
          </a:p>
          <a:p>
            <a:pPr algn="ctr"/>
            <a:r>
              <a:rPr lang="en-US" dirty="0" smtClean="0">
                <a:effectLst/>
                <a:latin typeface="Times New Roman"/>
                <a:ea typeface="Times New Roman"/>
              </a:rPr>
              <a:t> </a:t>
            </a:r>
            <a:r>
              <a:rPr lang="en-US" b="1" dirty="0" smtClean="0">
                <a:solidFill>
                  <a:srgbClr val="FFFF00"/>
                </a:solidFill>
                <a:latin typeface="Times New Roman"/>
                <a:ea typeface="Times New Roman"/>
              </a:rPr>
              <a:t>H</a:t>
            </a:r>
            <a:r>
              <a:rPr lang="en-US" b="1" baseline="-25000" dirty="0" smtClean="0">
                <a:solidFill>
                  <a:srgbClr val="FFFF00"/>
                </a:solidFill>
                <a:latin typeface="Times New Roman"/>
                <a:ea typeface="Times New Roman"/>
              </a:rPr>
              <a:t>2</a:t>
            </a:r>
            <a:r>
              <a:rPr lang="en-US" b="1" dirty="0" smtClean="0">
                <a:solidFill>
                  <a:srgbClr val="FFFF00"/>
                </a:solidFill>
                <a:latin typeface="Times New Roman"/>
                <a:ea typeface="Times New Roman"/>
              </a:rPr>
              <a:t>O</a:t>
            </a:r>
            <a:endParaRPr lang="en-US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385768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7257197"/>
              </p:ext>
            </p:extLst>
          </p:nvPr>
        </p:nvGraphicFramePr>
        <p:xfrm>
          <a:off x="2247898" y="152400"/>
          <a:ext cx="4648201" cy="3276598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338931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588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16163"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b="1" dirty="0"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pH Values of Some Common Substances</a:t>
                      </a:r>
                      <a:endParaRPr lang="en-US" sz="1600" b="1" dirty="0"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7150" marR="5715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1131">
                <a:tc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b="1" dirty="0"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Substance</a:t>
                      </a:r>
                      <a:endParaRPr lang="en-US" sz="1600" b="1" dirty="0"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7150" marR="5715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b="1" dirty="0"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pH</a:t>
                      </a:r>
                      <a:endParaRPr lang="en-US" sz="1600" b="1" dirty="0"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7150" marR="5715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16163">
                <a:tc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b="1" dirty="0"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Hydrochloric acid</a:t>
                      </a:r>
                      <a:endParaRPr lang="en-US" sz="1600" b="1" dirty="0"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7150" marR="57150" marT="0" marB="0"/>
                </a:tc>
                <a:tc>
                  <a:txBody>
                    <a:bodyPr/>
                    <a:lstStyle/>
                    <a:p>
                      <a:pPr marL="57150" marR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b="1" dirty="0"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1.0</a:t>
                      </a:r>
                      <a:endParaRPr lang="en-US" sz="1600" b="1" dirty="0"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7150" marR="5715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16163">
                <a:tc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b="1" dirty="0"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Sulfuric acid</a:t>
                      </a:r>
                      <a:endParaRPr lang="en-US" sz="1600" b="1" dirty="0"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7150" marR="57150" marT="0" marB="0"/>
                </a:tc>
                <a:tc>
                  <a:txBody>
                    <a:bodyPr/>
                    <a:lstStyle/>
                    <a:p>
                      <a:pPr marL="57150" marR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b="1" dirty="0"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1.2</a:t>
                      </a:r>
                      <a:endParaRPr lang="en-US" sz="1600" b="1" dirty="0"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7150" marR="5715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16163">
                <a:tc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b="1" dirty="0"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Tomatoes</a:t>
                      </a:r>
                      <a:endParaRPr lang="en-US" sz="1600" b="1" dirty="0"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7150" marR="57150" marT="0" marB="0"/>
                </a:tc>
                <a:tc>
                  <a:txBody>
                    <a:bodyPr/>
                    <a:lstStyle/>
                    <a:p>
                      <a:pPr marL="57150" marR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b="1" dirty="0"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4.2</a:t>
                      </a:r>
                      <a:endParaRPr lang="en-US" sz="1600" b="1" dirty="0"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7150" marR="5715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16163">
                <a:tc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b="1" dirty="0"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Rainwater</a:t>
                      </a:r>
                      <a:endParaRPr lang="en-US" sz="1600" b="1" dirty="0"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7150" marR="57150" marT="0" marB="0"/>
                </a:tc>
                <a:tc>
                  <a:txBody>
                    <a:bodyPr/>
                    <a:lstStyle/>
                    <a:p>
                      <a:pPr marL="57150" marR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b="1" dirty="0"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6.2</a:t>
                      </a:r>
                      <a:endParaRPr lang="en-US" sz="1600" b="1" dirty="0"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7150" marR="5715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16163">
                <a:tc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b="1" dirty="0"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Pure water</a:t>
                      </a:r>
                      <a:endParaRPr lang="en-US" sz="1600" b="1" dirty="0"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7150" marR="57150" marT="0" marB="0"/>
                </a:tc>
                <a:tc>
                  <a:txBody>
                    <a:bodyPr/>
                    <a:lstStyle/>
                    <a:p>
                      <a:pPr marL="57150" marR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b="1" dirty="0"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7.0</a:t>
                      </a:r>
                      <a:endParaRPr lang="en-US" sz="1600" b="1" dirty="0"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7150" marR="5715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16163">
                <a:tc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b="1" dirty="0"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Sea water</a:t>
                      </a:r>
                      <a:endParaRPr lang="en-US" sz="1600" b="1" dirty="0"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7150" marR="57150" marT="0" marB="0"/>
                </a:tc>
                <a:tc>
                  <a:txBody>
                    <a:bodyPr/>
                    <a:lstStyle/>
                    <a:p>
                      <a:pPr marL="57150" marR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b="1" dirty="0"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8.5</a:t>
                      </a:r>
                      <a:endParaRPr lang="en-US" sz="1600" b="1" dirty="0"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7150" marR="57150" marT="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16163">
                <a:tc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b="1"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Ammonium chloride</a:t>
                      </a:r>
                      <a:endParaRPr lang="en-US" sz="1600" b="1"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7150" marR="5715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b="1" dirty="0"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11.1</a:t>
                      </a:r>
                      <a:endParaRPr lang="en-US" sz="1600" b="1" dirty="0"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7150" marR="57150" marT="0" marB="0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16163">
                <a:tc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b="1"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Sodium hydroxide</a:t>
                      </a:r>
                      <a:endParaRPr lang="en-US" sz="1600" b="1"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7150" marR="5715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b="1" dirty="0"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13.0</a:t>
                      </a:r>
                      <a:endParaRPr lang="en-US" sz="1600" b="1" dirty="0"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7150" marR="57150" marT="0" marB="0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3952757" y="3384264"/>
            <a:ext cx="12384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 smtClean="0">
                <a:solidFill>
                  <a:srgbClr val="FFFF00"/>
                </a:solidFill>
                <a:effectLst/>
                <a:latin typeface="Times New Roman"/>
                <a:ea typeface="Times New Roman"/>
              </a:rPr>
              <a:t>Figure 2–2</a:t>
            </a:r>
            <a:endParaRPr lang="en-US" sz="2000" dirty="0">
              <a:solidFill>
                <a:srgbClr val="FFFF00"/>
              </a:solidFill>
              <a:effectLst/>
              <a:latin typeface="Times New Roman"/>
              <a:ea typeface="Times New Roman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28600" y="3718679"/>
            <a:ext cx="838200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  <a:effectLst/>
                <a:latin typeface="Times New Roman"/>
                <a:ea typeface="Times New Roman"/>
              </a:rPr>
              <a:t>30.  What is the strongest acid listed?</a:t>
            </a:r>
          </a:p>
          <a:p>
            <a:r>
              <a:rPr lang="en-US" dirty="0" smtClean="0">
                <a:solidFill>
                  <a:srgbClr val="FFFF00"/>
                </a:solidFill>
                <a:effectLst/>
                <a:latin typeface="Times New Roman"/>
                <a:ea typeface="Times New Roman"/>
              </a:rPr>
              <a:t> </a:t>
            </a:r>
          </a:p>
          <a:p>
            <a:pPr algn="ctr"/>
            <a:r>
              <a:rPr lang="en-US" b="1" dirty="0" smtClean="0">
                <a:solidFill>
                  <a:srgbClr val="FFFF00"/>
                </a:solidFill>
                <a:effectLst/>
                <a:latin typeface="Times New Roman"/>
                <a:ea typeface="Times New Roman"/>
              </a:rPr>
              <a:t>HYDROCHLORIC ACID (HCl)</a:t>
            </a:r>
            <a:endParaRPr lang="en-US" dirty="0" smtClean="0">
              <a:solidFill>
                <a:srgbClr val="FFFF00"/>
              </a:solidFill>
              <a:effectLst/>
              <a:latin typeface="Times New Roman"/>
              <a:ea typeface="Times New Roman"/>
            </a:endParaRPr>
          </a:p>
          <a:p>
            <a:r>
              <a:rPr lang="en-US" dirty="0" smtClean="0">
                <a:solidFill>
                  <a:srgbClr val="FFFF00"/>
                </a:solidFill>
                <a:effectLst/>
                <a:latin typeface="Times New Roman"/>
                <a:ea typeface="Times New Roman"/>
              </a:rPr>
              <a:t> </a:t>
            </a:r>
          </a:p>
          <a:p>
            <a:r>
              <a:rPr lang="en-US" dirty="0" smtClean="0">
                <a:solidFill>
                  <a:srgbClr val="FFFF00"/>
                </a:solidFill>
                <a:effectLst/>
                <a:latin typeface="Times New Roman"/>
                <a:ea typeface="Times New Roman"/>
              </a:rPr>
              <a:t>31.  What is the pH of the weakest acid?</a:t>
            </a:r>
          </a:p>
          <a:p>
            <a:r>
              <a:rPr lang="en-US" dirty="0" smtClean="0">
                <a:solidFill>
                  <a:srgbClr val="FFFF00"/>
                </a:solidFill>
                <a:effectLst/>
                <a:latin typeface="Times New Roman"/>
                <a:ea typeface="Times New Roman"/>
              </a:rPr>
              <a:t> </a:t>
            </a:r>
          </a:p>
          <a:p>
            <a:pPr algn="ctr"/>
            <a:r>
              <a:rPr lang="en-US" b="1" dirty="0" smtClean="0">
                <a:solidFill>
                  <a:srgbClr val="FFFF00"/>
                </a:solidFill>
                <a:effectLst/>
                <a:latin typeface="Times New Roman"/>
                <a:ea typeface="Times New Roman"/>
              </a:rPr>
              <a:t>6.2</a:t>
            </a:r>
            <a:endParaRPr lang="en-US" dirty="0" smtClean="0">
              <a:solidFill>
                <a:srgbClr val="FFFF00"/>
              </a:solidFill>
              <a:effectLst/>
              <a:latin typeface="Times New Roman"/>
              <a:ea typeface="Times New Roman"/>
            </a:endParaRPr>
          </a:p>
          <a:p>
            <a:r>
              <a:rPr lang="en-US" dirty="0" smtClean="0">
                <a:solidFill>
                  <a:srgbClr val="FFFF00"/>
                </a:solidFill>
                <a:effectLst/>
                <a:latin typeface="Times New Roman"/>
                <a:ea typeface="Times New Roman"/>
              </a:rPr>
              <a:t> </a:t>
            </a:r>
          </a:p>
          <a:p>
            <a:r>
              <a:rPr lang="en-US" dirty="0" smtClean="0">
                <a:solidFill>
                  <a:srgbClr val="FFFF00"/>
                </a:solidFill>
                <a:effectLst/>
                <a:latin typeface="Times New Roman"/>
                <a:ea typeface="Times New Roman"/>
              </a:rPr>
              <a:t>32.  What is the pH of the strongest base listed.  </a:t>
            </a:r>
          </a:p>
          <a:p>
            <a:r>
              <a:rPr lang="en-US" dirty="0" smtClean="0">
                <a:solidFill>
                  <a:srgbClr val="FFFF00"/>
                </a:solidFill>
                <a:effectLst/>
                <a:latin typeface="Times New Roman"/>
                <a:ea typeface="Times New Roman"/>
              </a:rPr>
              <a:t> </a:t>
            </a:r>
          </a:p>
          <a:p>
            <a:pPr algn="ctr"/>
            <a:r>
              <a:rPr lang="en-US" b="1" dirty="0" smtClean="0">
                <a:solidFill>
                  <a:srgbClr val="FFFF00"/>
                </a:solidFill>
                <a:effectLst/>
                <a:latin typeface="Times New Roman"/>
                <a:ea typeface="Times New Roman"/>
              </a:rPr>
              <a:t>13.0</a:t>
            </a:r>
            <a:endParaRPr lang="en-US" dirty="0">
              <a:solidFill>
                <a:srgbClr val="FFFF00"/>
              </a:solidFill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6584198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9278181"/>
              </p:ext>
            </p:extLst>
          </p:nvPr>
        </p:nvGraphicFramePr>
        <p:xfrm>
          <a:off x="2247898" y="152400"/>
          <a:ext cx="4648201" cy="3276598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338931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588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16163"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b="1" dirty="0"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pH Values of Some Common Substances</a:t>
                      </a:r>
                      <a:endParaRPr lang="en-US" sz="1600" b="1" dirty="0"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7150" marR="5715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1131">
                <a:tc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b="1" dirty="0"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Substance</a:t>
                      </a:r>
                      <a:endParaRPr lang="en-US" sz="1600" b="1" dirty="0"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7150" marR="5715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b="1" dirty="0"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pH</a:t>
                      </a:r>
                      <a:endParaRPr lang="en-US" sz="1600" b="1" dirty="0"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7150" marR="5715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16163">
                <a:tc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b="1" dirty="0"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Hydrochloric acid</a:t>
                      </a:r>
                      <a:endParaRPr lang="en-US" sz="1600" b="1" dirty="0"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7150" marR="57150" marT="0" marB="0"/>
                </a:tc>
                <a:tc>
                  <a:txBody>
                    <a:bodyPr/>
                    <a:lstStyle/>
                    <a:p>
                      <a:pPr marL="57150" marR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b="1" dirty="0"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1.0</a:t>
                      </a:r>
                      <a:endParaRPr lang="en-US" sz="1600" b="1" dirty="0"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7150" marR="5715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16163">
                <a:tc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b="1" dirty="0"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Sulfuric acid</a:t>
                      </a:r>
                      <a:endParaRPr lang="en-US" sz="1600" b="1" dirty="0"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7150" marR="57150" marT="0" marB="0"/>
                </a:tc>
                <a:tc>
                  <a:txBody>
                    <a:bodyPr/>
                    <a:lstStyle/>
                    <a:p>
                      <a:pPr marL="57150" marR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b="1"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1.2</a:t>
                      </a:r>
                      <a:endParaRPr lang="en-US" sz="1600" b="1"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7150" marR="5715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16163">
                <a:tc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b="1" dirty="0"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Tomatoes</a:t>
                      </a:r>
                      <a:endParaRPr lang="en-US" sz="1600" b="1" dirty="0"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7150" marR="57150" marT="0" marB="0"/>
                </a:tc>
                <a:tc>
                  <a:txBody>
                    <a:bodyPr/>
                    <a:lstStyle/>
                    <a:p>
                      <a:pPr marL="57150" marR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b="1" dirty="0"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4.2</a:t>
                      </a:r>
                      <a:endParaRPr lang="en-US" sz="1600" b="1" dirty="0"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7150" marR="5715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16163">
                <a:tc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b="1" dirty="0"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Rainwater</a:t>
                      </a:r>
                      <a:endParaRPr lang="en-US" sz="1600" b="1" dirty="0"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7150" marR="57150" marT="0" marB="0"/>
                </a:tc>
                <a:tc>
                  <a:txBody>
                    <a:bodyPr/>
                    <a:lstStyle/>
                    <a:p>
                      <a:pPr marL="57150" marR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b="1" dirty="0"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6.2</a:t>
                      </a:r>
                      <a:endParaRPr lang="en-US" sz="1600" b="1" dirty="0"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7150" marR="5715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16163">
                <a:tc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b="1" dirty="0"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Pure water</a:t>
                      </a:r>
                      <a:endParaRPr lang="en-US" sz="1600" b="1" dirty="0"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7150" marR="57150" marT="0" marB="0"/>
                </a:tc>
                <a:tc>
                  <a:txBody>
                    <a:bodyPr/>
                    <a:lstStyle/>
                    <a:p>
                      <a:pPr marL="57150" marR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b="1" dirty="0"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7.0</a:t>
                      </a:r>
                      <a:endParaRPr lang="en-US" sz="1600" b="1" dirty="0"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7150" marR="5715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16163">
                <a:tc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b="1"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Sea water</a:t>
                      </a:r>
                      <a:endParaRPr lang="en-US" sz="1600" b="1"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7150" marR="57150" marT="0" marB="0"/>
                </a:tc>
                <a:tc>
                  <a:txBody>
                    <a:bodyPr/>
                    <a:lstStyle/>
                    <a:p>
                      <a:pPr marL="57150" marR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b="1" dirty="0"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8.5</a:t>
                      </a:r>
                      <a:endParaRPr lang="en-US" sz="1600" b="1" dirty="0"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7150" marR="57150" marT="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16163">
                <a:tc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b="1"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Ammonium chloride</a:t>
                      </a:r>
                      <a:endParaRPr lang="en-US" sz="1600" b="1"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7150" marR="5715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b="1" dirty="0"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11.1</a:t>
                      </a:r>
                      <a:endParaRPr lang="en-US" sz="1600" b="1" dirty="0"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7150" marR="57150" marT="0" marB="0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16163">
                <a:tc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b="1" dirty="0"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Sodium hydroxide</a:t>
                      </a:r>
                      <a:endParaRPr lang="en-US" sz="1600" b="1" dirty="0"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7150" marR="5715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b="1" dirty="0"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13.0</a:t>
                      </a:r>
                      <a:endParaRPr lang="en-US" sz="1600" b="1" dirty="0"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7150" marR="57150" marT="0" marB="0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3952757" y="3547164"/>
            <a:ext cx="12384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 smtClean="0">
                <a:solidFill>
                  <a:srgbClr val="FFFF00"/>
                </a:solidFill>
                <a:effectLst/>
                <a:latin typeface="Times New Roman"/>
                <a:ea typeface="Times New Roman"/>
              </a:rPr>
              <a:t>Figure 2–2</a:t>
            </a:r>
            <a:endParaRPr lang="en-US" sz="2000" dirty="0">
              <a:solidFill>
                <a:srgbClr val="FFFF00"/>
              </a:solidFill>
              <a:effectLst/>
              <a:latin typeface="Times New Roman"/>
              <a:ea typeface="Times New Roman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81000" y="3935671"/>
            <a:ext cx="85344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srgbClr val="FFFF00"/>
                </a:solidFill>
                <a:effectLst/>
                <a:latin typeface="Times New Roman"/>
                <a:ea typeface="Times New Roman"/>
              </a:rPr>
              <a:t>33.  Does a solution with a hydrogen ion concentration less than that of pure water have a pH greater or less than 7?</a:t>
            </a:r>
          </a:p>
          <a:p>
            <a:r>
              <a:rPr lang="en-US" sz="2000" dirty="0" smtClean="0">
                <a:solidFill>
                  <a:srgbClr val="FFFF00"/>
                </a:solidFill>
                <a:effectLst/>
                <a:latin typeface="Times New Roman"/>
                <a:ea typeface="Times New Roman"/>
              </a:rPr>
              <a:t> </a:t>
            </a:r>
          </a:p>
          <a:p>
            <a:pPr algn="ctr"/>
            <a:r>
              <a:rPr lang="en-US" sz="2000" b="1" dirty="0" smtClean="0">
                <a:solidFill>
                  <a:srgbClr val="FFFF00"/>
                </a:solidFill>
                <a:effectLst/>
                <a:latin typeface="Times New Roman"/>
                <a:ea typeface="Times New Roman"/>
              </a:rPr>
              <a:t>GREATER THAN 7</a:t>
            </a:r>
            <a:endParaRPr lang="en-US" sz="2000" dirty="0" smtClean="0">
              <a:solidFill>
                <a:srgbClr val="FFFF00"/>
              </a:solidFill>
              <a:effectLst/>
              <a:latin typeface="Times New Roman"/>
              <a:ea typeface="Times New Roman"/>
            </a:endParaRPr>
          </a:p>
          <a:p>
            <a:r>
              <a:rPr lang="en-US" sz="2000" dirty="0" smtClean="0">
                <a:solidFill>
                  <a:srgbClr val="FFFF00"/>
                </a:solidFill>
                <a:effectLst/>
                <a:latin typeface="Times New Roman"/>
                <a:ea typeface="Times New Roman"/>
              </a:rPr>
              <a:t>  </a:t>
            </a:r>
          </a:p>
          <a:p>
            <a:r>
              <a:rPr lang="en-US" sz="2000" dirty="0" smtClean="0">
                <a:solidFill>
                  <a:srgbClr val="FFFF00"/>
                </a:solidFill>
                <a:effectLst/>
                <a:latin typeface="Times New Roman"/>
                <a:ea typeface="Times New Roman"/>
              </a:rPr>
              <a:t>34.  Is seawater an acid or a base?</a:t>
            </a:r>
          </a:p>
          <a:p>
            <a:r>
              <a:rPr lang="en-US" sz="2000" dirty="0" smtClean="0">
                <a:solidFill>
                  <a:srgbClr val="FFFF00"/>
                </a:solidFill>
                <a:effectLst/>
                <a:latin typeface="Times New Roman"/>
                <a:ea typeface="Times New Roman"/>
              </a:rPr>
              <a:t> </a:t>
            </a:r>
          </a:p>
          <a:p>
            <a:pPr algn="ctr"/>
            <a:r>
              <a:rPr lang="en-US" sz="2000" b="1" dirty="0" smtClean="0">
                <a:solidFill>
                  <a:srgbClr val="FFFF00"/>
                </a:solidFill>
                <a:effectLst/>
                <a:latin typeface="Times New Roman"/>
                <a:ea typeface="Times New Roman"/>
              </a:rPr>
              <a:t>BASE</a:t>
            </a:r>
            <a:endParaRPr lang="en-US" sz="2000" dirty="0">
              <a:solidFill>
                <a:srgbClr val="FFFF00"/>
              </a:solidFill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2398372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955471" y="2983468"/>
            <a:ext cx="12000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 smtClean="0">
                <a:solidFill>
                  <a:srgbClr val="FFFF00"/>
                </a:solidFill>
                <a:effectLst/>
                <a:latin typeface="Times New Roman"/>
                <a:ea typeface="Times New Roman"/>
              </a:rPr>
              <a:t>Figure 2-2</a:t>
            </a:r>
            <a:endParaRPr lang="en-US" sz="2000" dirty="0">
              <a:solidFill>
                <a:srgbClr val="FFFF00"/>
              </a:solidFill>
              <a:effectLst/>
              <a:latin typeface="Times New Roman"/>
              <a:ea typeface="Times New Roman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04800" y="3352800"/>
            <a:ext cx="815340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  <a:latin typeface="Times New Roman"/>
                <a:ea typeface="Times New Roman"/>
              </a:rPr>
              <a:t>35</a:t>
            </a:r>
            <a:r>
              <a:rPr lang="en-US" dirty="0" smtClean="0">
                <a:solidFill>
                  <a:srgbClr val="FFFF00"/>
                </a:solidFill>
                <a:effectLst/>
                <a:latin typeface="Times New Roman"/>
                <a:ea typeface="Times New Roman"/>
              </a:rPr>
              <a:t>.  Tomatoes with a pH of 4.2 would be considered a ____.?</a:t>
            </a:r>
          </a:p>
          <a:p>
            <a:r>
              <a:rPr lang="en-US" dirty="0" smtClean="0">
                <a:solidFill>
                  <a:srgbClr val="FFFF00"/>
                </a:solidFill>
                <a:effectLst/>
                <a:latin typeface="Times New Roman"/>
                <a:ea typeface="Times New Roman"/>
              </a:rPr>
              <a:t> </a:t>
            </a:r>
          </a:p>
          <a:p>
            <a:pPr algn="ctr"/>
            <a:r>
              <a:rPr lang="en-US" b="1" dirty="0" smtClean="0">
                <a:solidFill>
                  <a:srgbClr val="FFFF00"/>
                </a:solidFill>
                <a:latin typeface="Times New Roman"/>
                <a:ea typeface="Times New Roman"/>
              </a:rPr>
              <a:t>ACID</a:t>
            </a:r>
            <a:endParaRPr lang="en-US" b="1" dirty="0" smtClean="0">
              <a:solidFill>
                <a:srgbClr val="FFFF00"/>
              </a:solidFill>
              <a:effectLst/>
              <a:latin typeface="Times New Roman"/>
              <a:ea typeface="Times New Roman"/>
            </a:endParaRPr>
          </a:p>
          <a:p>
            <a:r>
              <a:rPr lang="en-US" b="1" dirty="0" smtClean="0">
                <a:solidFill>
                  <a:srgbClr val="FFFF00"/>
                </a:solidFill>
                <a:effectLst/>
                <a:latin typeface="Times New Roman"/>
                <a:ea typeface="Times New Roman"/>
              </a:rPr>
              <a:t> </a:t>
            </a:r>
            <a:endParaRPr lang="en-US" dirty="0" smtClean="0">
              <a:solidFill>
                <a:srgbClr val="FFFF00"/>
              </a:solidFill>
              <a:effectLst/>
              <a:latin typeface="Times New Roman"/>
              <a:ea typeface="Times New Roman"/>
            </a:endParaRPr>
          </a:p>
          <a:p>
            <a:r>
              <a:rPr lang="en-US" dirty="0" smtClean="0">
                <a:solidFill>
                  <a:srgbClr val="FFFF00"/>
                </a:solidFill>
                <a:effectLst/>
                <a:latin typeface="Times New Roman"/>
                <a:ea typeface="Times New Roman"/>
              </a:rPr>
              <a:t>36.  Pur</a:t>
            </a:r>
            <a:r>
              <a:rPr lang="en-US" dirty="0" smtClean="0">
                <a:solidFill>
                  <a:srgbClr val="FFFF00"/>
                </a:solidFill>
                <a:latin typeface="Times New Roman"/>
                <a:ea typeface="Times New Roman"/>
              </a:rPr>
              <a:t>e water has a pH of 7.0 and is considered to be ____.</a:t>
            </a:r>
            <a:endParaRPr lang="en-US" dirty="0" smtClean="0">
              <a:solidFill>
                <a:srgbClr val="FFFF00"/>
              </a:solidFill>
              <a:effectLst/>
              <a:latin typeface="Times New Roman"/>
              <a:ea typeface="Times New Roman"/>
            </a:endParaRPr>
          </a:p>
          <a:p>
            <a:r>
              <a:rPr lang="en-US" dirty="0" smtClean="0">
                <a:solidFill>
                  <a:srgbClr val="FFFF00"/>
                </a:solidFill>
                <a:effectLst/>
                <a:latin typeface="Times New Roman"/>
                <a:ea typeface="Times New Roman"/>
              </a:rPr>
              <a:t> </a:t>
            </a:r>
          </a:p>
          <a:p>
            <a:pPr algn="ctr"/>
            <a:r>
              <a:rPr lang="en-US" b="1" dirty="0" smtClean="0">
                <a:solidFill>
                  <a:srgbClr val="FFFF00"/>
                </a:solidFill>
                <a:latin typeface="Times New Roman"/>
                <a:ea typeface="Times New Roman"/>
              </a:rPr>
              <a:t>NEUTRAL</a:t>
            </a:r>
          </a:p>
          <a:p>
            <a:pPr algn="ctr"/>
            <a:r>
              <a:rPr lang="en-US" b="1" dirty="0" smtClean="0">
                <a:solidFill>
                  <a:srgbClr val="FFFF00"/>
                </a:solidFill>
                <a:effectLst/>
                <a:latin typeface="Times New Roman"/>
                <a:ea typeface="Times New Roman"/>
              </a:rPr>
              <a:t> </a:t>
            </a:r>
            <a:endParaRPr lang="en-US" dirty="0" smtClean="0">
              <a:solidFill>
                <a:srgbClr val="FFFF00"/>
              </a:solidFill>
              <a:effectLst/>
              <a:latin typeface="Times New Roman"/>
              <a:ea typeface="Times New Roman"/>
            </a:endParaRPr>
          </a:p>
          <a:p>
            <a:r>
              <a:rPr lang="en-US" dirty="0" smtClean="0">
                <a:solidFill>
                  <a:srgbClr val="FFFF00"/>
                </a:solidFill>
                <a:effectLst/>
                <a:latin typeface="Times New Roman"/>
                <a:ea typeface="Times New Roman"/>
              </a:rPr>
              <a:t>37.  </a:t>
            </a:r>
            <a:r>
              <a:rPr lang="en-US" dirty="0" smtClean="0">
                <a:solidFill>
                  <a:srgbClr val="FFFF00"/>
                </a:solidFill>
                <a:latin typeface="Times New Roman"/>
                <a:ea typeface="Times New Roman"/>
              </a:rPr>
              <a:t>Hydrochloric Acid (HCL) produces how many more times H+ than Sulfuric Acid</a:t>
            </a:r>
            <a:r>
              <a:rPr lang="en-US" dirty="0" smtClean="0">
                <a:solidFill>
                  <a:srgbClr val="FFFF00"/>
                </a:solidFill>
                <a:effectLst/>
                <a:latin typeface="Times New Roman"/>
                <a:ea typeface="Times New Roman"/>
              </a:rPr>
              <a:t>?</a:t>
            </a:r>
          </a:p>
          <a:p>
            <a:r>
              <a:rPr lang="en-US" dirty="0" smtClean="0">
                <a:solidFill>
                  <a:srgbClr val="FFFF00"/>
                </a:solidFill>
                <a:effectLst/>
                <a:latin typeface="Times New Roman"/>
                <a:ea typeface="Times New Roman"/>
              </a:rPr>
              <a:t> </a:t>
            </a:r>
          </a:p>
          <a:p>
            <a:pPr algn="ctr"/>
            <a:r>
              <a:rPr lang="en-US" b="1" dirty="0" smtClean="0">
                <a:solidFill>
                  <a:srgbClr val="FFFF00"/>
                </a:solidFill>
                <a:effectLst/>
                <a:latin typeface="Times New Roman"/>
                <a:ea typeface="Times New Roman"/>
              </a:rPr>
              <a:t>10</a:t>
            </a:r>
            <a:endParaRPr lang="en-US" dirty="0">
              <a:solidFill>
                <a:srgbClr val="FFFF00"/>
              </a:solidFill>
              <a:effectLst/>
              <a:latin typeface="Times New Roman"/>
              <a:ea typeface="Times New Roman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7286761"/>
              </p:ext>
            </p:extLst>
          </p:nvPr>
        </p:nvGraphicFramePr>
        <p:xfrm>
          <a:off x="2247899" y="152400"/>
          <a:ext cx="4152902" cy="2831066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30281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2474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73173"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b="1" dirty="0"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pH Values of Some Common Substances</a:t>
                      </a:r>
                      <a:endParaRPr lang="en-US" sz="1600" b="1" dirty="0"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7150" marR="5715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2509">
                <a:tc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b="1" dirty="0"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Substance</a:t>
                      </a:r>
                      <a:endParaRPr lang="en-US" sz="1600" b="1" dirty="0"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7150" marR="5715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b="1" dirty="0"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pH</a:t>
                      </a:r>
                      <a:endParaRPr lang="en-US" sz="1600" b="1" dirty="0"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7150" marR="5715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3173">
                <a:tc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b="1" dirty="0"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Hydrochloric acid</a:t>
                      </a:r>
                      <a:endParaRPr lang="en-US" sz="1600" b="1" dirty="0"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7150" marR="57150" marT="0" marB="0"/>
                </a:tc>
                <a:tc>
                  <a:txBody>
                    <a:bodyPr/>
                    <a:lstStyle/>
                    <a:p>
                      <a:pPr marL="57150" marR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b="1" dirty="0"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1.0</a:t>
                      </a:r>
                      <a:endParaRPr lang="en-US" sz="1600" b="1" dirty="0"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7150" marR="5715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3173">
                <a:tc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b="1" dirty="0"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Sulfuric acid</a:t>
                      </a:r>
                      <a:endParaRPr lang="en-US" sz="1600" b="1" dirty="0"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7150" marR="57150" marT="0" marB="0"/>
                </a:tc>
                <a:tc>
                  <a:txBody>
                    <a:bodyPr/>
                    <a:lstStyle/>
                    <a:p>
                      <a:pPr marL="57150" marR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b="1"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1.2</a:t>
                      </a:r>
                      <a:endParaRPr lang="en-US" sz="1600" b="1"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7150" marR="5715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3173">
                <a:tc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b="1" dirty="0"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Tomatoes</a:t>
                      </a:r>
                      <a:endParaRPr lang="en-US" sz="1600" b="1" dirty="0"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7150" marR="57150" marT="0" marB="0"/>
                </a:tc>
                <a:tc>
                  <a:txBody>
                    <a:bodyPr/>
                    <a:lstStyle/>
                    <a:p>
                      <a:pPr marL="57150" marR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b="1" dirty="0"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4.2</a:t>
                      </a:r>
                      <a:endParaRPr lang="en-US" sz="1600" b="1" dirty="0"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7150" marR="5715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3173">
                <a:tc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b="1" dirty="0"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Rainwater</a:t>
                      </a:r>
                      <a:endParaRPr lang="en-US" sz="1600" b="1" dirty="0"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7150" marR="57150" marT="0" marB="0"/>
                </a:tc>
                <a:tc>
                  <a:txBody>
                    <a:bodyPr/>
                    <a:lstStyle/>
                    <a:p>
                      <a:pPr marL="57150" marR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b="1" dirty="0"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6.2</a:t>
                      </a:r>
                      <a:endParaRPr lang="en-US" sz="1600" b="1" dirty="0"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7150" marR="5715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73173">
                <a:tc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b="1" dirty="0"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Pure water</a:t>
                      </a:r>
                      <a:endParaRPr lang="en-US" sz="1600" b="1" dirty="0"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7150" marR="57150" marT="0" marB="0"/>
                </a:tc>
                <a:tc>
                  <a:txBody>
                    <a:bodyPr/>
                    <a:lstStyle/>
                    <a:p>
                      <a:pPr marL="57150" marR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b="1" dirty="0"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7.0</a:t>
                      </a:r>
                      <a:endParaRPr lang="en-US" sz="1600" b="1" dirty="0"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7150" marR="5715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3173">
                <a:tc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b="1"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Sea water</a:t>
                      </a:r>
                      <a:endParaRPr lang="en-US" sz="1600" b="1"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7150" marR="57150" marT="0" marB="0"/>
                </a:tc>
                <a:tc>
                  <a:txBody>
                    <a:bodyPr/>
                    <a:lstStyle/>
                    <a:p>
                      <a:pPr marL="57150" marR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b="1" dirty="0"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8.5</a:t>
                      </a:r>
                      <a:endParaRPr lang="en-US" sz="1600" b="1" dirty="0"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7150" marR="57150" marT="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73173">
                <a:tc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b="1"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Ammonium chloride</a:t>
                      </a:r>
                      <a:endParaRPr lang="en-US" sz="1600" b="1"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7150" marR="5715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b="1" dirty="0"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11.1</a:t>
                      </a:r>
                      <a:endParaRPr lang="en-US" sz="1600" b="1" dirty="0"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7150" marR="57150" marT="0" marB="0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73173">
                <a:tc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b="1" dirty="0"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Sodium hydroxide</a:t>
                      </a:r>
                      <a:endParaRPr lang="en-US" sz="1600" b="1" dirty="0"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7150" marR="5715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b="1" dirty="0"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13.0</a:t>
                      </a:r>
                      <a:endParaRPr lang="en-US" sz="1600" b="1" dirty="0"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7150" marR="57150" marT="0" marB="0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235077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21741" y="3530121"/>
            <a:ext cx="83058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srgbClr val="FFFF00"/>
                </a:solidFill>
                <a:latin typeface="Times New Roman"/>
                <a:ea typeface="Times New Roman"/>
              </a:rPr>
              <a:t>38</a:t>
            </a:r>
            <a:r>
              <a:rPr lang="en-US" sz="2000" dirty="0" smtClean="0">
                <a:solidFill>
                  <a:srgbClr val="FFFF00"/>
                </a:solidFill>
                <a:effectLst/>
                <a:latin typeface="Times New Roman"/>
                <a:ea typeface="Times New Roman"/>
              </a:rPr>
              <a:t>.  Is rainwater an acid or a base?</a:t>
            </a:r>
          </a:p>
          <a:p>
            <a:r>
              <a:rPr lang="en-US" sz="2000" dirty="0" smtClean="0">
                <a:solidFill>
                  <a:srgbClr val="FFFF00"/>
                </a:solidFill>
                <a:effectLst/>
                <a:latin typeface="Times New Roman"/>
                <a:ea typeface="Times New Roman"/>
              </a:rPr>
              <a:t> </a:t>
            </a:r>
          </a:p>
          <a:p>
            <a:pPr algn="ctr"/>
            <a:r>
              <a:rPr lang="en-US" sz="2000" b="1" dirty="0" smtClean="0">
                <a:solidFill>
                  <a:srgbClr val="FFFF00"/>
                </a:solidFill>
                <a:latin typeface="Times New Roman"/>
                <a:ea typeface="Times New Roman"/>
              </a:rPr>
              <a:t>ACID</a:t>
            </a:r>
            <a:endParaRPr lang="en-US" sz="2000" b="1" dirty="0" smtClean="0">
              <a:solidFill>
                <a:srgbClr val="FFFF00"/>
              </a:solidFill>
              <a:effectLst/>
              <a:latin typeface="Times New Roman"/>
              <a:ea typeface="Times New Roman"/>
            </a:endParaRPr>
          </a:p>
          <a:p>
            <a:r>
              <a:rPr lang="en-US" sz="2000" b="1" dirty="0" smtClean="0">
                <a:solidFill>
                  <a:srgbClr val="FFFF00"/>
                </a:solidFill>
                <a:effectLst/>
                <a:latin typeface="Times New Roman"/>
                <a:ea typeface="Times New Roman"/>
              </a:rPr>
              <a:t> </a:t>
            </a:r>
            <a:endParaRPr lang="en-US" sz="2000" dirty="0" smtClean="0">
              <a:solidFill>
                <a:srgbClr val="FFFF00"/>
              </a:solidFill>
              <a:effectLst/>
              <a:latin typeface="Times New Roman"/>
              <a:ea typeface="Times New Roman"/>
            </a:endParaRPr>
          </a:p>
          <a:p>
            <a:r>
              <a:rPr lang="en-US" sz="2000" dirty="0" smtClean="0">
                <a:solidFill>
                  <a:srgbClr val="FFFF00"/>
                </a:solidFill>
                <a:effectLst/>
                <a:latin typeface="Times New Roman"/>
                <a:ea typeface="Times New Roman"/>
              </a:rPr>
              <a:t>  </a:t>
            </a:r>
          </a:p>
          <a:p>
            <a:r>
              <a:rPr lang="en-US" sz="2000" dirty="0" smtClean="0">
                <a:solidFill>
                  <a:srgbClr val="FFFF00"/>
                </a:solidFill>
                <a:latin typeface="Times New Roman"/>
                <a:ea typeface="Times New Roman"/>
              </a:rPr>
              <a:t>39</a:t>
            </a:r>
            <a:r>
              <a:rPr lang="en-US" sz="2000" dirty="0" smtClean="0">
                <a:solidFill>
                  <a:srgbClr val="FFFF00"/>
                </a:solidFill>
                <a:effectLst/>
                <a:latin typeface="Times New Roman"/>
                <a:ea typeface="Times New Roman"/>
              </a:rPr>
              <a:t>.  Is Sodium Hydroxide an acid or a base?</a:t>
            </a:r>
          </a:p>
          <a:p>
            <a:r>
              <a:rPr lang="en-US" sz="2000" dirty="0" smtClean="0">
                <a:solidFill>
                  <a:srgbClr val="FFFF00"/>
                </a:solidFill>
                <a:effectLst/>
                <a:latin typeface="Times New Roman"/>
                <a:ea typeface="Times New Roman"/>
              </a:rPr>
              <a:t> </a:t>
            </a:r>
          </a:p>
          <a:p>
            <a:pPr algn="ctr"/>
            <a:r>
              <a:rPr lang="en-US" sz="2000" b="1" dirty="0" smtClean="0">
                <a:solidFill>
                  <a:srgbClr val="FFFF00"/>
                </a:solidFill>
                <a:latin typeface="Times New Roman"/>
                <a:ea typeface="Times New Roman"/>
              </a:rPr>
              <a:t>BASE</a:t>
            </a:r>
            <a:endParaRPr lang="en-US" sz="2000" b="1" dirty="0">
              <a:solidFill>
                <a:srgbClr val="FFFF00"/>
              </a:solidFill>
              <a:effectLst/>
              <a:latin typeface="Times New Roman"/>
              <a:ea typeface="Times New Roman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971996" y="3160789"/>
            <a:ext cx="12000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 smtClean="0">
                <a:solidFill>
                  <a:srgbClr val="FFFF00"/>
                </a:solidFill>
                <a:effectLst/>
                <a:latin typeface="Times New Roman"/>
                <a:ea typeface="Times New Roman"/>
              </a:rPr>
              <a:t>Figure 2-2</a:t>
            </a:r>
            <a:endParaRPr lang="en-US" sz="2000" dirty="0">
              <a:solidFill>
                <a:srgbClr val="FFFF00"/>
              </a:solidFill>
              <a:effectLst/>
              <a:latin typeface="Times New Roman"/>
              <a:ea typeface="Times New Roman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7938532"/>
              </p:ext>
            </p:extLst>
          </p:nvPr>
        </p:nvGraphicFramePr>
        <p:xfrm>
          <a:off x="2247899" y="152400"/>
          <a:ext cx="4152902" cy="2831066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30281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2474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73173"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b="1" dirty="0"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pH Values of Some Common Substances</a:t>
                      </a:r>
                      <a:endParaRPr lang="en-US" sz="1600" b="1" dirty="0"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7150" marR="5715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2509">
                <a:tc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b="1" dirty="0"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Substance</a:t>
                      </a:r>
                      <a:endParaRPr lang="en-US" sz="1600" b="1" dirty="0"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7150" marR="5715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b="1" dirty="0"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pH</a:t>
                      </a:r>
                      <a:endParaRPr lang="en-US" sz="1600" b="1" dirty="0"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7150" marR="5715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3173">
                <a:tc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b="1" dirty="0"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Hydrochloric acid</a:t>
                      </a:r>
                      <a:endParaRPr lang="en-US" sz="1600" b="1" dirty="0"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7150" marR="57150" marT="0" marB="0"/>
                </a:tc>
                <a:tc>
                  <a:txBody>
                    <a:bodyPr/>
                    <a:lstStyle/>
                    <a:p>
                      <a:pPr marL="57150" marR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b="1" dirty="0"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1.0</a:t>
                      </a:r>
                      <a:endParaRPr lang="en-US" sz="1600" b="1" dirty="0"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7150" marR="5715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3173">
                <a:tc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b="1" dirty="0"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Sulfuric acid</a:t>
                      </a:r>
                      <a:endParaRPr lang="en-US" sz="1600" b="1" dirty="0"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7150" marR="57150" marT="0" marB="0"/>
                </a:tc>
                <a:tc>
                  <a:txBody>
                    <a:bodyPr/>
                    <a:lstStyle/>
                    <a:p>
                      <a:pPr marL="57150" marR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b="1"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1.2</a:t>
                      </a:r>
                      <a:endParaRPr lang="en-US" sz="1600" b="1"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7150" marR="5715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3173">
                <a:tc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b="1" dirty="0"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Tomatoes</a:t>
                      </a:r>
                      <a:endParaRPr lang="en-US" sz="1600" b="1" dirty="0"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7150" marR="57150" marT="0" marB="0"/>
                </a:tc>
                <a:tc>
                  <a:txBody>
                    <a:bodyPr/>
                    <a:lstStyle/>
                    <a:p>
                      <a:pPr marL="57150" marR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b="1" dirty="0"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4.2</a:t>
                      </a:r>
                      <a:endParaRPr lang="en-US" sz="1600" b="1" dirty="0"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7150" marR="5715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3173">
                <a:tc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b="1" dirty="0"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Rainwater</a:t>
                      </a:r>
                      <a:endParaRPr lang="en-US" sz="1600" b="1" dirty="0"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7150" marR="57150" marT="0" marB="0"/>
                </a:tc>
                <a:tc>
                  <a:txBody>
                    <a:bodyPr/>
                    <a:lstStyle/>
                    <a:p>
                      <a:pPr marL="57150" marR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b="1" dirty="0"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6.2</a:t>
                      </a:r>
                      <a:endParaRPr lang="en-US" sz="1600" b="1" dirty="0"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7150" marR="5715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73173">
                <a:tc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b="1" dirty="0"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Pure water</a:t>
                      </a:r>
                      <a:endParaRPr lang="en-US" sz="1600" b="1" dirty="0"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7150" marR="57150" marT="0" marB="0"/>
                </a:tc>
                <a:tc>
                  <a:txBody>
                    <a:bodyPr/>
                    <a:lstStyle/>
                    <a:p>
                      <a:pPr marL="57150" marR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b="1" dirty="0"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7.0</a:t>
                      </a:r>
                      <a:endParaRPr lang="en-US" sz="1600" b="1" dirty="0"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7150" marR="5715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3173">
                <a:tc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b="1"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Sea water</a:t>
                      </a:r>
                      <a:endParaRPr lang="en-US" sz="1600" b="1"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7150" marR="57150" marT="0" marB="0"/>
                </a:tc>
                <a:tc>
                  <a:txBody>
                    <a:bodyPr/>
                    <a:lstStyle/>
                    <a:p>
                      <a:pPr marL="57150" marR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b="1" dirty="0"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8.5</a:t>
                      </a:r>
                      <a:endParaRPr lang="en-US" sz="1600" b="1" dirty="0"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7150" marR="57150" marT="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73173">
                <a:tc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b="1"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Ammonium chloride</a:t>
                      </a:r>
                      <a:endParaRPr lang="en-US" sz="1600" b="1"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7150" marR="5715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b="1" dirty="0"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11.1</a:t>
                      </a:r>
                      <a:endParaRPr lang="en-US" sz="1600" b="1" dirty="0"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7150" marR="57150" marT="0" marB="0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73173">
                <a:tc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b="1" dirty="0"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Sodium hydroxide</a:t>
                      </a:r>
                      <a:endParaRPr lang="en-US" sz="1600" b="1" dirty="0"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7150" marR="5715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b="1" dirty="0"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13.0</a:t>
                      </a:r>
                      <a:endParaRPr lang="en-US" sz="1600" b="1" dirty="0"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7150" marR="57150" marT="0" marB="0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300026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57200" y="457200"/>
            <a:ext cx="8305800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srgbClr val="FFFF00"/>
                </a:solidFill>
                <a:effectLst/>
                <a:latin typeface="Times New Roman"/>
                <a:ea typeface="Times New Roman"/>
              </a:rPr>
              <a:t>40.  Explain the difference between ionic and covalent bonds.  Give an example of a compound formed by each bond.</a:t>
            </a:r>
          </a:p>
          <a:p>
            <a:r>
              <a:rPr lang="en-US" sz="2000" dirty="0" smtClean="0">
                <a:solidFill>
                  <a:srgbClr val="FFFF00"/>
                </a:solidFill>
                <a:effectLst/>
                <a:latin typeface="Times New Roman"/>
                <a:ea typeface="Times New Roman"/>
              </a:rPr>
              <a:t> </a:t>
            </a:r>
          </a:p>
          <a:p>
            <a:pPr algn="ctr"/>
            <a:r>
              <a:rPr lang="en-US" sz="2000" b="1" dirty="0" smtClean="0">
                <a:solidFill>
                  <a:srgbClr val="FFFF00"/>
                </a:solidFill>
                <a:effectLst/>
                <a:latin typeface="Times New Roman"/>
                <a:ea typeface="Times New Roman"/>
              </a:rPr>
              <a:t>IONIC – COMPOUND FORMED BY THE TRANSFER OF VALENCE ELECTRONS – EXAMPLE – TABLE SALT NaCl</a:t>
            </a:r>
            <a:endParaRPr lang="en-US" sz="2000" dirty="0" smtClean="0">
              <a:solidFill>
                <a:srgbClr val="FFFF00"/>
              </a:solidFill>
              <a:effectLst/>
              <a:latin typeface="Times New Roman"/>
              <a:ea typeface="Times New Roman"/>
            </a:endParaRPr>
          </a:p>
          <a:p>
            <a:pPr algn="ctr"/>
            <a:r>
              <a:rPr lang="en-US" sz="2000" dirty="0" smtClean="0">
                <a:solidFill>
                  <a:srgbClr val="FFFF00"/>
                </a:solidFill>
                <a:effectLst/>
                <a:latin typeface="Times New Roman"/>
                <a:ea typeface="Times New Roman"/>
              </a:rPr>
              <a:t> </a:t>
            </a:r>
          </a:p>
          <a:p>
            <a:pPr algn="ctr"/>
            <a:r>
              <a:rPr lang="en-US" sz="2000" b="1" dirty="0" smtClean="0">
                <a:solidFill>
                  <a:srgbClr val="FFFF00"/>
                </a:solidFill>
                <a:effectLst/>
                <a:latin typeface="Times New Roman"/>
                <a:ea typeface="Times New Roman"/>
              </a:rPr>
              <a:t>COVALENT – COMPOUND FORMED BY THE SHARING OF VALENCE ELECTRONS – THESE ARE CALLED MOLECULES – EXAMPLE:  WATER (H</a:t>
            </a:r>
            <a:r>
              <a:rPr lang="en-US" sz="2000" b="1" baseline="-25000" dirty="0" smtClean="0">
                <a:solidFill>
                  <a:srgbClr val="FFFF00"/>
                </a:solidFill>
                <a:effectLst/>
                <a:latin typeface="Times New Roman"/>
                <a:ea typeface="Times New Roman"/>
              </a:rPr>
              <a:t>2</a:t>
            </a:r>
            <a:r>
              <a:rPr lang="en-US" sz="2000" b="1" dirty="0" smtClean="0">
                <a:solidFill>
                  <a:srgbClr val="FFFF00"/>
                </a:solidFill>
                <a:effectLst/>
                <a:latin typeface="Times New Roman"/>
                <a:ea typeface="Times New Roman"/>
              </a:rPr>
              <a:t>O)</a:t>
            </a:r>
            <a:endParaRPr lang="en-US" sz="2000" dirty="0" smtClean="0">
              <a:solidFill>
                <a:srgbClr val="FFFF00"/>
              </a:solidFill>
              <a:effectLst/>
              <a:latin typeface="Times New Roman"/>
              <a:ea typeface="Times New Roman"/>
            </a:endParaRPr>
          </a:p>
          <a:p>
            <a:r>
              <a:rPr lang="en-US" sz="2000" dirty="0" smtClean="0">
                <a:solidFill>
                  <a:srgbClr val="FFFF00"/>
                </a:solidFill>
                <a:effectLst/>
                <a:latin typeface="Times New Roman"/>
                <a:ea typeface="Times New Roman"/>
              </a:rPr>
              <a:t> </a:t>
            </a:r>
          </a:p>
          <a:p>
            <a:r>
              <a:rPr lang="en-US" sz="2000" dirty="0" smtClean="0">
                <a:solidFill>
                  <a:srgbClr val="FFFF00"/>
                </a:solidFill>
                <a:effectLst/>
                <a:latin typeface="Times New Roman"/>
                <a:ea typeface="Times New Roman"/>
              </a:rPr>
              <a:t> 41.  When working in the laboratory, you discover that the solutions you are </a:t>
            </a:r>
            <a:r>
              <a:rPr lang="en-US" sz="2000" dirty="0" err="1" smtClean="0">
                <a:solidFill>
                  <a:srgbClr val="FFFF00"/>
                </a:solidFill>
                <a:effectLst/>
                <a:latin typeface="Times New Roman"/>
                <a:ea typeface="Times New Roman"/>
              </a:rPr>
              <a:t>workding</a:t>
            </a:r>
            <a:r>
              <a:rPr lang="en-US" sz="2000" dirty="0" smtClean="0">
                <a:solidFill>
                  <a:srgbClr val="FFFF00"/>
                </a:solidFill>
                <a:effectLst/>
                <a:latin typeface="Times New Roman"/>
                <a:ea typeface="Times New Roman"/>
              </a:rPr>
              <a:t> with are tomato juice with pH of 4 and soap with a pH of 10.  By comparing the pH of these substances with that of pure water, would you find that each of these substances is acidic or basic?</a:t>
            </a:r>
          </a:p>
          <a:p>
            <a:r>
              <a:rPr lang="en-US" sz="2000" dirty="0" smtClean="0">
                <a:solidFill>
                  <a:srgbClr val="FFFF00"/>
                </a:solidFill>
                <a:effectLst/>
                <a:latin typeface="Times New Roman"/>
                <a:ea typeface="Times New Roman"/>
              </a:rPr>
              <a:t> </a:t>
            </a:r>
          </a:p>
          <a:p>
            <a:pPr algn="ctr"/>
            <a:r>
              <a:rPr lang="en-US" sz="2000" b="1" dirty="0" smtClean="0">
                <a:solidFill>
                  <a:srgbClr val="FFFF00"/>
                </a:solidFill>
                <a:effectLst/>
                <a:latin typeface="Times New Roman"/>
                <a:ea typeface="Times New Roman"/>
              </a:rPr>
              <a:t>TOMATO JUICE WOULD BE AN ACID BECAUSE IT IS BELOW 7 AND SOAP WOULD BE A BASE BECAUSE IT IS ABOVE 7.</a:t>
            </a:r>
            <a:endParaRPr lang="en-US" sz="2000" dirty="0">
              <a:solidFill>
                <a:srgbClr val="FFFF00"/>
              </a:solidFill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8234780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6990" y="152400"/>
            <a:ext cx="8458200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srgbClr val="FFFF00"/>
                </a:solidFill>
                <a:effectLst/>
                <a:latin typeface="Times New Roman"/>
                <a:ea typeface="Times New Roman"/>
              </a:rPr>
              <a:t>42.  What is the difference between a solution and a suspension.  Include the parts of a solution and identify these parts.  Give an example of both a solution and a suspension.</a:t>
            </a:r>
          </a:p>
          <a:p>
            <a:r>
              <a:rPr lang="en-US" sz="2000" dirty="0" smtClean="0">
                <a:solidFill>
                  <a:srgbClr val="FFFF00"/>
                </a:solidFill>
                <a:effectLst/>
                <a:latin typeface="Times New Roman"/>
                <a:ea typeface="Times New Roman"/>
              </a:rPr>
              <a:t> </a:t>
            </a:r>
          </a:p>
          <a:p>
            <a:pPr algn="ctr"/>
            <a:r>
              <a:rPr lang="en-US" sz="2000" b="1" dirty="0" smtClean="0">
                <a:solidFill>
                  <a:srgbClr val="FFFF00"/>
                </a:solidFill>
                <a:effectLst/>
                <a:latin typeface="Times New Roman"/>
                <a:ea typeface="Times New Roman"/>
              </a:rPr>
              <a:t>SOLUTION -  SUBSTANCES MIXED TOGETHER AND THE MOLECULES ARE EVENLY DISTRIBUTED.  THERE ARE TWO PARTS TO A SOLUTION:  THE SOLVENT – THE SUBSTANCE THAT DOES THE DISSOLVING AND THE SOLUTE – THE SUBSTANCE WHICH IS DISSOLVED IN THE SOLVENT.  EXAMPLE:  SALT WATER</a:t>
            </a:r>
            <a:endParaRPr lang="en-US" sz="2000" dirty="0" smtClean="0">
              <a:solidFill>
                <a:srgbClr val="FFFF00"/>
              </a:solidFill>
              <a:effectLst/>
              <a:latin typeface="Times New Roman"/>
              <a:ea typeface="Times New Roman"/>
            </a:endParaRPr>
          </a:p>
          <a:p>
            <a:pPr algn="ctr"/>
            <a:r>
              <a:rPr lang="en-US" sz="2000" b="1" dirty="0" smtClean="0">
                <a:solidFill>
                  <a:srgbClr val="FFFF00"/>
                </a:solidFill>
                <a:effectLst/>
                <a:latin typeface="Times New Roman"/>
                <a:ea typeface="Times New Roman"/>
              </a:rPr>
              <a:t> </a:t>
            </a:r>
            <a:endParaRPr lang="en-US" sz="2000" dirty="0" smtClean="0">
              <a:solidFill>
                <a:srgbClr val="FFFF00"/>
              </a:solidFill>
              <a:effectLst/>
              <a:latin typeface="Times New Roman"/>
              <a:ea typeface="Times New Roman"/>
            </a:endParaRPr>
          </a:p>
          <a:p>
            <a:pPr algn="ctr"/>
            <a:r>
              <a:rPr lang="en-US" sz="2000" b="1" dirty="0" smtClean="0">
                <a:solidFill>
                  <a:srgbClr val="FFFF00"/>
                </a:solidFill>
                <a:effectLst/>
                <a:latin typeface="Times New Roman"/>
                <a:ea typeface="Times New Roman"/>
              </a:rPr>
              <a:t>SUSPENSION – THE COMBINING OF WATER AND ANOTHER SUBSTANCE WHERE THE WATER DOES NOT DISSOVLE THAT SUBSTANCE, BUT THE MOVEMENT OF THE WATER KEEPS THE SUBSTANCE MIXED UP.  EXAMPLE:  WAVE ACTION ON THE BEACH CARRYING SAND, SHELLS, ETC.</a:t>
            </a:r>
            <a:endParaRPr lang="en-US" sz="2000" dirty="0" smtClean="0">
              <a:solidFill>
                <a:srgbClr val="FFFF00"/>
              </a:solidFill>
              <a:effectLst/>
              <a:latin typeface="Times New Roman"/>
              <a:ea typeface="Times New Roman"/>
            </a:endParaRPr>
          </a:p>
          <a:p>
            <a:r>
              <a:rPr lang="en-US" sz="2000" dirty="0" smtClean="0">
                <a:solidFill>
                  <a:srgbClr val="FFFF00"/>
                </a:solidFill>
                <a:effectLst/>
                <a:latin typeface="Times New Roman"/>
                <a:ea typeface="Times New Roman"/>
              </a:rPr>
              <a:t> </a:t>
            </a:r>
          </a:p>
          <a:p>
            <a:r>
              <a:rPr lang="en-US" sz="2000" dirty="0" smtClean="0">
                <a:solidFill>
                  <a:srgbClr val="FFFF00"/>
                </a:solidFill>
                <a:effectLst/>
                <a:latin typeface="Times New Roman"/>
                <a:ea typeface="Times New Roman"/>
              </a:rPr>
              <a:t>43.  Compare cohesion and adhesion.</a:t>
            </a:r>
          </a:p>
          <a:p>
            <a:r>
              <a:rPr lang="en-US" sz="2000" dirty="0" smtClean="0">
                <a:solidFill>
                  <a:srgbClr val="FFFF00"/>
                </a:solidFill>
                <a:effectLst/>
                <a:latin typeface="Times New Roman"/>
                <a:ea typeface="Times New Roman"/>
              </a:rPr>
              <a:t> </a:t>
            </a:r>
          </a:p>
          <a:p>
            <a:pPr algn="ctr"/>
            <a:r>
              <a:rPr lang="en-US" sz="2000" b="1" dirty="0" smtClean="0">
                <a:solidFill>
                  <a:srgbClr val="FFFF00"/>
                </a:solidFill>
                <a:effectLst/>
                <a:latin typeface="Times New Roman"/>
                <a:ea typeface="Times New Roman"/>
              </a:rPr>
              <a:t>COHESION IS THE ATTRANCTION BETWEEN MOLECULES OF THE SAME SUBSTANCE.  ADHESION IS THE ATRACTION BETWEEN MOLECULES OF DIFFERENT TYPES.</a:t>
            </a:r>
            <a:endParaRPr lang="en-US" sz="2000" dirty="0">
              <a:solidFill>
                <a:srgbClr val="FFFF00"/>
              </a:solidFill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7350936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57200" y="533400"/>
            <a:ext cx="822960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rgbClr val="FFFF00"/>
                </a:solidFill>
                <a:effectLst/>
                <a:latin typeface="Times New Roman"/>
                <a:ea typeface="Times New Roman"/>
              </a:rPr>
              <a:t>1.  What are the three particles that make up an atom?</a:t>
            </a:r>
          </a:p>
          <a:p>
            <a:r>
              <a:rPr lang="en-US" sz="2400" dirty="0" smtClean="0">
                <a:solidFill>
                  <a:srgbClr val="FFFF00"/>
                </a:solidFill>
                <a:effectLst/>
                <a:latin typeface="Times New Roman"/>
                <a:ea typeface="Times New Roman"/>
              </a:rPr>
              <a:t> </a:t>
            </a:r>
          </a:p>
          <a:p>
            <a:pPr algn="ctr"/>
            <a:r>
              <a:rPr lang="en-US" sz="2400" b="1" dirty="0" smtClean="0">
                <a:solidFill>
                  <a:srgbClr val="FFFF00"/>
                </a:solidFill>
                <a:effectLst/>
                <a:latin typeface="Times New Roman"/>
                <a:ea typeface="Times New Roman"/>
              </a:rPr>
              <a:t>PROTONS, NEUTRONS AND ELECTIONS</a:t>
            </a:r>
            <a:endParaRPr lang="en-US" sz="2400" dirty="0" smtClean="0">
              <a:solidFill>
                <a:srgbClr val="FFFF00"/>
              </a:solidFill>
              <a:effectLst/>
              <a:latin typeface="Times New Roman"/>
              <a:ea typeface="Times New Roman"/>
            </a:endParaRPr>
          </a:p>
          <a:p>
            <a:r>
              <a:rPr lang="en-US" sz="2400" dirty="0" smtClean="0">
                <a:solidFill>
                  <a:srgbClr val="FFFF00"/>
                </a:solidFill>
                <a:effectLst/>
                <a:latin typeface="Times New Roman"/>
                <a:ea typeface="Times New Roman"/>
              </a:rPr>
              <a:t> </a:t>
            </a:r>
          </a:p>
          <a:p>
            <a:r>
              <a:rPr lang="en-US" sz="2400" dirty="0" smtClean="0">
                <a:solidFill>
                  <a:srgbClr val="FFFF00"/>
                </a:solidFill>
                <a:effectLst/>
                <a:latin typeface="Times New Roman"/>
                <a:ea typeface="Times New Roman"/>
              </a:rPr>
              <a:t> </a:t>
            </a:r>
          </a:p>
          <a:p>
            <a:r>
              <a:rPr lang="en-US" sz="2400" dirty="0" smtClean="0">
                <a:solidFill>
                  <a:srgbClr val="FFFF00"/>
                </a:solidFill>
                <a:effectLst/>
                <a:latin typeface="Times New Roman"/>
                <a:ea typeface="Times New Roman"/>
              </a:rPr>
              <a:t>2.  What subatomic particle is located in the space surrounding the nucleus of an atom?</a:t>
            </a:r>
          </a:p>
          <a:p>
            <a:r>
              <a:rPr lang="en-US" sz="2400" dirty="0" smtClean="0">
                <a:solidFill>
                  <a:srgbClr val="FFFF00"/>
                </a:solidFill>
                <a:effectLst/>
                <a:latin typeface="Times New Roman"/>
                <a:ea typeface="Times New Roman"/>
              </a:rPr>
              <a:t> </a:t>
            </a:r>
          </a:p>
          <a:p>
            <a:pPr algn="ctr"/>
            <a:r>
              <a:rPr lang="en-US" sz="2400" b="1" dirty="0" smtClean="0">
                <a:solidFill>
                  <a:srgbClr val="FFFF00"/>
                </a:solidFill>
                <a:effectLst/>
                <a:latin typeface="Times New Roman"/>
                <a:ea typeface="Times New Roman"/>
              </a:rPr>
              <a:t>ELECTRONS</a:t>
            </a:r>
            <a:endParaRPr lang="en-US" sz="2400" dirty="0" smtClean="0">
              <a:solidFill>
                <a:srgbClr val="FFFF00"/>
              </a:solidFill>
              <a:effectLst/>
              <a:latin typeface="Times New Roman"/>
              <a:ea typeface="Times New Roman"/>
            </a:endParaRPr>
          </a:p>
          <a:p>
            <a:r>
              <a:rPr lang="en-US" sz="2400" dirty="0" smtClean="0">
                <a:solidFill>
                  <a:srgbClr val="FFFF00"/>
                </a:solidFill>
                <a:effectLst/>
                <a:latin typeface="Times New Roman"/>
                <a:ea typeface="Times New Roman"/>
              </a:rPr>
              <a:t> </a:t>
            </a:r>
          </a:p>
          <a:p>
            <a:r>
              <a:rPr lang="en-US" sz="2400" dirty="0" smtClean="0">
                <a:solidFill>
                  <a:srgbClr val="FFFF00"/>
                </a:solidFill>
                <a:effectLst/>
                <a:latin typeface="Times New Roman"/>
                <a:ea typeface="Times New Roman"/>
              </a:rPr>
              <a:t> </a:t>
            </a:r>
          </a:p>
          <a:p>
            <a:r>
              <a:rPr lang="en-US" sz="2400" dirty="0" smtClean="0">
                <a:solidFill>
                  <a:srgbClr val="FFFF00"/>
                </a:solidFill>
                <a:effectLst/>
                <a:latin typeface="Times New Roman"/>
                <a:ea typeface="Times New Roman"/>
              </a:rPr>
              <a:t>3.  The subatomic particles make up the nucleus?</a:t>
            </a:r>
          </a:p>
          <a:p>
            <a:r>
              <a:rPr lang="en-US" sz="2400" dirty="0" smtClean="0">
                <a:solidFill>
                  <a:srgbClr val="FFFF00"/>
                </a:solidFill>
                <a:effectLst/>
                <a:latin typeface="Times New Roman"/>
                <a:ea typeface="Times New Roman"/>
              </a:rPr>
              <a:t> </a:t>
            </a:r>
          </a:p>
          <a:p>
            <a:pPr algn="ctr"/>
            <a:r>
              <a:rPr lang="en-US" sz="2400" b="1" dirty="0" smtClean="0">
                <a:solidFill>
                  <a:srgbClr val="FFFF00"/>
                </a:solidFill>
                <a:effectLst/>
                <a:latin typeface="Times New Roman"/>
                <a:ea typeface="Times New Roman"/>
              </a:rPr>
              <a:t>PROTONS AND NEUTRONS</a:t>
            </a:r>
            <a:endParaRPr lang="en-US" sz="2400" dirty="0">
              <a:solidFill>
                <a:srgbClr val="FFFF00"/>
              </a:solidFill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9013673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57200" y="228600"/>
            <a:ext cx="838200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rgbClr val="FFFF00"/>
                </a:solidFill>
                <a:effectLst/>
                <a:latin typeface="Times New Roman"/>
                <a:ea typeface="Times New Roman"/>
              </a:rPr>
              <a:t>4.  If a chlorine atom had 17 protons and 18 neutrons, what  would it be called?</a:t>
            </a:r>
          </a:p>
          <a:p>
            <a:r>
              <a:rPr lang="en-US" sz="2400" dirty="0" smtClean="0">
                <a:solidFill>
                  <a:srgbClr val="FFFF00"/>
                </a:solidFill>
                <a:effectLst/>
                <a:latin typeface="Times New Roman"/>
                <a:ea typeface="Times New Roman"/>
              </a:rPr>
              <a:t> </a:t>
            </a:r>
          </a:p>
          <a:p>
            <a:pPr algn="ctr"/>
            <a:r>
              <a:rPr lang="en-US" sz="2400" b="1" dirty="0" smtClean="0">
                <a:solidFill>
                  <a:srgbClr val="FFFF00"/>
                </a:solidFill>
                <a:effectLst/>
                <a:latin typeface="Times New Roman"/>
                <a:ea typeface="Times New Roman"/>
              </a:rPr>
              <a:t>CHLORINE-35</a:t>
            </a:r>
            <a:endParaRPr lang="en-US" sz="2400" dirty="0" smtClean="0">
              <a:solidFill>
                <a:srgbClr val="FFFF00"/>
              </a:solidFill>
              <a:effectLst/>
              <a:latin typeface="Times New Roman"/>
              <a:ea typeface="Times New Roman"/>
            </a:endParaRPr>
          </a:p>
          <a:p>
            <a:r>
              <a:rPr lang="en-US" sz="2400" dirty="0" smtClean="0">
                <a:solidFill>
                  <a:srgbClr val="FFFF00"/>
                </a:solidFill>
                <a:effectLst/>
                <a:latin typeface="Times New Roman"/>
                <a:ea typeface="Times New Roman"/>
              </a:rPr>
              <a:t> </a:t>
            </a:r>
          </a:p>
          <a:p>
            <a:r>
              <a:rPr lang="en-US" sz="2400" dirty="0" smtClean="0">
                <a:solidFill>
                  <a:srgbClr val="FFFF00"/>
                </a:solidFill>
                <a:effectLst/>
                <a:latin typeface="Times New Roman"/>
                <a:ea typeface="Times New Roman"/>
              </a:rPr>
              <a:t> 5.  What is an isotopes?</a:t>
            </a:r>
          </a:p>
          <a:p>
            <a:r>
              <a:rPr lang="en-US" sz="2400" dirty="0" smtClean="0">
                <a:solidFill>
                  <a:srgbClr val="FFFF00"/>
                </a:solidFill>
                <a:effectLst/>
                <a:latin typeface="Times New Roman"/>
                <a:ea typeface="Times New Roman"/>
              </a:rPr>
              <a:t> </a:t>
            </a:r>
          </a:p>
          <a:p>
            <a:pPr algn="ctr"/>
            <a:r>
              <a:rPr lang="en-US" sz="2400" b="1" dirty="0" smtClean="0">
                <a:solidFill>
                  <a:srgbClr val="FFFF00"/>
                </a:solidFill>
                <a:effectLst/>
                <a:latin typeface="Times New Roman"/>
                <a:ea typeface="Times New Roman"/>
              </a:rPr>
              <a:t>ELEMENTS OF THE SAME TYPE THAT DIFFER IN THE NUMBER OF NEUTRONS THEY HAVE IN THEIR NUCLEUS</a:t>
            </a:r>
            <a:endParaRPr lang="en-US" sz="2400" dirty="0" smtClean="0">
              <a:solidFill>
                <a:srgbClr val="FFFF00"/>
              </a:solidFill>
              <a:effectLst/>
              <a:latin typeface="Times New Roman"/>
              <a:ea typeface="Times New Roman"/>
            </a:endParaRPr>
          </a:p>
          <a:p>
            <a:pPr algn="ctr"/>
            <a:r>
              <a:rPr lang="en-US" sz="2400" dirty="0" smtClean="0">
                <a:solidFill>
                  <a:srgbClr val="FFFF00"/>
                </a:solidFill>
                <a:effectLst/>
                <a:latin typeface="Times New Roman"/>
                <a:ea typeface="Times New Roman"/>
              </a:rPr>
              <a:t> </a:t>
            </a:r>
          </a:p>
          <a:p>
            <a:r>
              <a:rPr lang="en-US" sz="2400" dirty="0" smtClean="0">
                <a:solidFill>
                  <a:srgbClr val="FFFF00"/>
                </a:solidFill>
                <a:effectLst/>
                <a:latin typeface="Times New Roman"/>
                <a:ea typeface="Times New Roman"/>
              </a:rPr>
              <a:t> 6.  What are radioactive isotopes used for?</a:t>
            </a:r>
          </a:p>
          <a:p>
            <a:r>
              <a:rPr lang="en-US" sz="2400" dirty="0" smtClean="0">
                <a:solidFill>
                  <a:srgbClr val="FFFF00"/>
                </a:solidFill>
                <a:effectLst/>
                <a:latin typeface="Times New Roman"/>
                <a:ea typeface="Times New Roman"/>
              </a:rPr>
              <a:t> </a:t>
            </a:r>
          </a:p>
          <a:p>
            <a:pPr algn="ctr"/>
            <a:r>
              <a:rPr lang="en-US" sz="2400" b="1" dirty="0" smtClean="0">
                <a:solidFill>
                  <a:srgbClr val="FFFF00"/>
                </a:solidFill>
                <a:effectLst/>
                <a:latin typeface="Times New Roman"/>
                <a:ea typeface="Times New Roman"/>
              </a:rPr>
              <a:t>DATING FOSSILS, TRACING THE MOVEMENT OF SUBSTANCES AND FOOD PRESERVATION</a:t>
            </a:r>
            <a:endParaRPr lang="en-US" sz="2400" dirty="0">
              <a:solidFill>
                <a:srgbClr val="FFFF00"/>
              </a:solidFill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4292973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81000" y="828101"/>
            <a:ext cx="830580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rgbClr val="FFFF00"/>
                </a:solidFill>
                <a:effectLst/>
                <a:latin typeface="Times New Roman"/>
                <a:ea typeface="Times New Roman"/>
              </a:rPr>
              <a:t>7.  If an atom contains 11 protons and 12 neutrons, what would its atomic number be?</a:t>
            </a:r>
          </a:p>
          <a:p>
            <a:r>
              <a:rPr lang="en-US" sz="2400" dirty="0" smtClean="0">
                <a:solidFill>
                  <a:srgbClr val="FFFF00"/>
                </a:solidFill>
                <a:effectLst/>
                <a:latin typeface="Times New Roman"/>
                <a:ea typeface="Times New Roman"/>
              </a:rPr>
              <a:t> </a:t>
            </a:r>
          </a:p>
          <a:p>
            <a:pPr algn="ctr"/>
            <a:r>
              <a:rPr lang="en-US" sz="2400" b="1" dirty="0" smtClean="0">
                <a:solidFill>
                  <a:srgbClr val="FFFF00"/>
                </a:solidFill>
                <a:effectLst/>
                <a:latin typeface="Times New Roman"/>
                <a:ea typeface="Times New Roman"/>
              </a:rPr>
              <a:t>11</a:t>
            </a:r>
            <a:endParaRPr lang="en-US" sz="2400" dirty="0" smtClean="0">
              <a:solidFill>
                <a:srgbClr val="FFFF00"/>
              </a:solidFill>
              <a:effectLst/>
              <a:latin typeface="Times New Roman"/>
              <a:ea typeface="Times New Roman"/>
            </a:endParaRPr>
          </a:p>
          <a:p>
            <a:r>
              <a:rPr lang="en-US" sz="2400" dirty="0" smtClean="0">
                <a:solidFill>
                  <a:srgbClr val="FFFF00"/>
                </a:solidFill>
                <a:effectLst/>
                <a:latin typeface="Times New Roman"/>
                <a:ea typeface="Times New Roman"/>
              </a:rPr>
              <a:t> </a:t>
            </a:r>
          </a:p>
          <a:p>
            <a:r>
              <a:rPr lang="en-US" sz="2400" dirty="0" smtClean="0">
                <a:solidFill>
                  <a:srgbClr val="FFFF00"/>
                </a:solidFill>
                <a:effectLst/>
                <a:latin typeface="Times New Roman"/>
                <a:ea typeface="Times New Roman"/>
              </a:rPr>
              <a:t> 8.  Define compound.</a:t>
            </a:r>
          </a:p>
          <a:p>
            <a:r>
              <a:rPr lang="en-US" sz="2400" dirty="0" smtClean="0">
                <a:solidFill>
                  <a:srgbClr val="FFFF00"/>
                </a:solidFill>
                <a:effectLst/>
                <a:latin typeface="Times New Roman"/>
                <a:ea typeface="Times New Roman"/>
              </a:rPr>
              <a:t> </a:t>
            </a:r>
          </a:p>
          <a:p>
            <a:pPr algn="ctr"/>
            <a:r>
              <a:rPr lang="en-US" sz="2400" b="1" dirty="0" smtClean="0">
                <a:solidFill>
                  <a:srgbClr val="FFFF00"/>
                </a:solidFill>
                <a:effectLst/>
                <a:latin typeface="Times New Roman"/>
                <a:ea typeface="Times New Roman"/>
              </a:rPr>
              <a:t>COMBINING OF 2 OR MORE ELEMENTS IN A DEFINITE PROPORTION.</a:t>
            </a:r>
            <a:endParaRPr lang="en-US" sz="2400" dirty="0" smtClean="0">
              <a:solidFill>
                <a:srgbClr val="FFFF00"/>
              </a:solidFill>
              <a:effectLst/>
              <a:latin typeface="Times New Roman"/>
              <a:ea typeface="Times New Roman"/>
            </a:endParaRPr>
          </a:p>
          <a:p>
            <a:r>
              <a:rPr lang="en-US" sz="2400" dirty="0" smtClean="0">
                <a:solidFill>
                  <a:srgbClr val="FFFF00"/>
                </a:solidFill>
                <a:effectLst/>
                <a:latin typeface="Times New Roman"/>
                <a:ea typeface="Times New Roman"/>
              </a:rPr>
              <a:t> </a:t>
            </a:r>
          </a:p>
          <a:p>
            <a:r>
              <a:rPr lang="en-US" sz="2400" dirty="0" smtClean="0">
                <a:solidFill>
                  <a:srgbClr val="FFFF00"/>
                </a:solidFill>
                <a:effectLst/>
                <a:latin typeface="Times New Roman"/>
                <a:ea typeface="Times New Roman"/>
              </a:rPr>
              <a:t> 9.  What is a molecule of water made from?</a:t>
            </a:r>
          </a:p>
          <a:p>
            <a:r>
              <a:rPr lang="en-US" sz="2400" dirty="0" smtClean="0">
                <a:solidFill>
                  <a:srgbClr val="FFFF00"/>
                </a:solidFill>
                <a:effectLst/>
                <a:latin typeface="Times New Roman"/>
                <a:ea typeface="Times New Roman"/>
              </a:rPr>
              <a:t> </a:t>
            </a:r>
          </a:p>
          <a:p>
            <a:pPr algn="ctr"/>
            <a:r>
              <a:rPr lang="en-US" sz="2400" b="1" dirty="0" smtClean="0">
                <a:solidFill>
                  <a:srgbClr val="FFFF00"/>
                </a:solidFill>
                <a:effectLst/>
                <a:latin typeface="Times New Roman"/>
                <a:ea typeface="Times New Roman"/>
              </a:rPr>
              <a:t>ONE ATOM OF OXYGEN AND 2 ATOMS OF HYDROGEN</a:t>
            </a:r>
            <a:endParaRPr lang="en-US" sz="2400" dirty="0">
              <a:solidFill>
                <a:srgbClr val="FFFF00"/>
              </a:solidFill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8061329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457200" y="1143000"/>
            <a:ext cx="8120365" cy="41549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10.  How is a covalent bond formed?</a:t>
            </a:r>
          </a:p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en-US" sz="2400" dirty="0">
              <a:solidFill>
                <a:srgbClr val="FFFF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R="0" lvl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THE SHARING OF VALENCE ELECTRONS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11.  What type of electron is used to form bonds?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VALENCE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12.  What is the most abundant compound in most living things?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WATER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33765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69275" y="304800"/>
            <a:ext cx="7620000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rgbClr val="FFFF00"/>
                </a:solidFill>
                <a:effectLst/>
                <a:latin typeface="Times New Roman"/>
                <a:ea typeface="Times New Roman"/>
              </a:rPr>
              <a:t>13.  Define solution.</a:t>
            </a:r>
          </a:p>
          <a:p>
            <a:r>
              <a:rPr lang="en-US" sz="2400" dirty="0" smtClean="0">
                <a:solidFill>
                  <a:srgbClr val="FFFF00"/>
                </a:solidFill>
                <a:effectLst/>
                <a:latin typeface="Times New Roman"/>
                <a:ea typeface="Times New Roman"/>
              </a:rPr>
              <a:t> </a:t>
            </a:r>
          </a:p>
          <a:p>
            <a:pPr algn="ctr"/>
            <a:r>
              <a:rPr lang="en-US" sz="2400" b="1" dirty="0" smtClean="0">
                <a:solidFill>
                  <a:srgbClr val="FFFF00"/>
                </a:solidFill>
                <a:effectLst/>
                <a:latin typeface="Times New Roman"/>
                <a:ea typeface="Times New Roman"/>
              </a:rPr>
              <a:t>MIXTURE (COMBINING) OF 2 OR MORE SUBSTANCES WHERE THE MOLECULES ARE EVENLY DISTRIBUTED.</a:t>
            </a:r>
            <a:endParaRPr lang="en-US" sz="2400" dirty="0" smtClean="0">
              <a:solidFill>
                <a:srgbClr val="FFFF00"/>
              </a:solidFill>
              <a:effectLst/>
              <a:latin typeface="Times New Roman"/>
              <a:ea typeface="Times New Roman"/>
            </a:endParaRPr>
          </a:p>
          <a:p>
            <a:r>
              <a:rPr lang="en-US" sz="2400" dirty="0" smtClean="0">
                <a:solidFill>
                  <a:srgbClr val="FFFF00"/>
                </a:solidFill>
                <a:effectLst/>
                <a:latin typeface="Times New Roman"/>
                <a:ea typeface="Times New Roman"/>
              </a:rPr>
              <a:t> </a:t>
            </a:r>
          </a:p>
          <a:p>
            <a:pPr marL="457200" indent="-457200">
              <a:buAutoNum type="arabicPeriod" startAt="14"/>
            </a:pPr>
            <a:r>
              <a:rPr lang="en-US" sz="2400" dirty="0" smtClean="0">
                <a:solidFill>
                  <a:srgbClr val="FFFF00"/>
                </a:solidFill>
                <a:effectLst/>
                <a:latin typeface="Times New Roman"/>
                <a:ea typeface="Times New Roman"/>
              </a:rPr>
              <a:t>Define Solute.</a:t>
            </a:r>
          </a:p>
          <a:p>
            <a:r>
              <a:rPr lang="en-US" sz="2400" dirty="0" smtClean="0">
                <a:solidFill>
                  <a:srgbClr val="FFFF00"/>
                </a:solidFill>
                <a:effectLst/>
                <a:latin typeface="Times New Roman"/>
                <a:ea typeface="Times New Roman"/>
              </a:rPr>
              <a:t> </a:t>
            </a:r>
          </a:p>
          <a:p>
            <a:pPr algn="ctr"/>
            <a:r>
              <a:rPr lang="en-US" sz="2400" dirty="0" smtClean="0">
                <a:solidFill>
                  <a:srgbClr val="FFFF00"/>
                </a:solidFill>
                <a:effectLst/>
                <a:latin typeface="Times New Roman"/>
                <a:ea typeface="Times New Roman"/>
              </a:rPr>
              <a:t>THE SUBSTANCE IN A SOLUTION WHICH IS DISSOLVED</a:t>
            </a:r>
          </a:p>
          <a:p>
            <a:r>
              <a:rPr lang="en-US" sz="2400" dirty="0" smtClean="0">
                <a:solidFill>
                  <a:srgbClr val="FFFF00"/>
                </a:solidFill>
                <a:effectLst/>
                <a:latin typeface="Times New Roman"/>
                <a:ea typeface="Times New Roman"/>
              </a:rPr>
              <a:t>  </a:t>
            </a:r>
          </a:p>
          <a:p>
            <a:r>
              <a:rPr lang="en-US" sz="2400" dirty="0" smtClean="0">
                <a:solidFill>
                  <a:srgbClr val="FFFF00"/>
                </a:solidFill>
                <a:effectLst/>
                <a:latin typeface="Times New Roman"/>
                <a:ea typeface="Times New Roman"/>
              </a:rPr>
              <a:t>15.  Define suspension.</a:t>
            </a:r>
          </a:p>
          <a:p>
            <a:r>
              <a:rPr lang="en-US" sz="2400" dirty="0" smtClean="0">
                <a:solidFill>
                  <a:srgbClr val="FFFF00"/>
                </a:solidFill>
                <a:effectLst/>
                <a:latin typeface="Times New Roman"/>
                <a:ea typeface="Times New Roman"/>
              </a:rPr>
              <a:t> </a:t>
            </a:r>
          </a:p>
          <a:p>
            <a:pPr algn="ctr"/>
            <a:r>
              <a:rPr lang="en-US" sz="2400" b="1" dirty="0" smtClean="0">
                <a:solidFill>
                  <a:srgbClr val="FFFF00"/>
                </a:solidFill>
                <a:effectLst/>
                <a:latin typeface="Times New Roman"/>
                <a:ea typeface="Times New Roman"/>
              </a:rPr>
              <a:t>SOLUTION OF PARTICLES THAT DO NOT DISSOLVE IN WATER, BUT THE MOVEMENT OF WATER KEEPS THEM MIXED UP WITH THE WATER.</a:t>
            </a:r>
            <a:endParaRPr lang="en-US" sz="2400" dirty="0">
              <a:solidFill>
                <a:srgbClr val="FFFF00"/>
              </a:solidFill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714538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150564" y="597932"/>
            <a:ext cx="8839200" cy="52629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16.  Based on the pH scale, how would you classify the digestive juices of the stomach?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2400" b="1" dirty="0">
              <a:solidFill>
                <a:srgbClr val="FFFF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AN ACID – BELOW</a:t>
            </a:r>
            <a:r>
              <a:rPr kumimoji="0" lang="en-US" sz="2400" b="1" i="0" u="none" strike="noStrike" cap="none" normalizeH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7.0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17.  A map of New York state shows that the pH of rainfall in different areas, ranges between 4.22 and 4.40.  What is the pH of the most acidic rainfall.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2400" b="1" dirty="0">
              <a:solidFill>
                <a:srgbClr val="FFFF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4.22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18.  If a substance with a pH of 8, what would it be called?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A BASE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94688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4800" y="762000"/>
            <a:ext cx="84582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rgbClr val="FFFF00"/>
                </a:solidFill>
                <a:effectLst/>
                <a:latin typeface="Times New Roman"/>
                <a:ea typeface="Times New Roman"/>
              </a:rPr>
              <a:t>19.  What property of water causes the meniscus?</a:t>
            </a:r>
          </a:p>
          <a:p>
            <a:r>
              <a:rPr lang="en-US" sz="2400" dirty="0" smtClean="0">
                <a:solidFill>
                  <a:srgbClr val="FFFF00"/>
                </a:solidFill>
                <a:effectLst/>
                <a:latin typeface="Times New Roman"/>
                <a:ea typeface="Times New Roman"/>
              </a:rPr>
              <a:t> </a:t>
            </a:r>
          </a:p>
          <a:p>
            <a:pPr algn="ctr"/>
            <a:r>
              <a:rPr lang="en-US" sz="2400" b="1" dirty="0" smtClean="0">
                <a:solidFill>
                  <a:srgbClr val="FFFF00"/>
                </a:solidFill>
                <a:effectLst/>
                <a:latin typeface="Times New Roman"/>
                <a:ea typeface="Times New Roman"/>
              </a:rPr>
              <a:t>ADHESION</a:t>
            </a:r>
            <a:endParaRPr lang="en-US" sz="2400" dirty="0" smtClean="0">
              <a:solidFill>
                <a:srgbClr val="FFFF00"/>
              </a:solidFill>
              <a:effectLst/>
              <a:latin typeface="Times New Roman"/>
              <a:ea typeface="Times New Roman"/>
            </a:endParaRPr>
          </a:p>
          <a:p>
            <a:r>
              <a:rPr lang="en-US" sz="2400" dirty="0" smtClean="0">
                <a:solidFill>
                  <a:srgbClr val="FFFF00"/>
                </a:solidFill>
                <a:effectLst/>
                <a:latin typeface="Times New Roman"/>
                <a:ea typeface="Times New Roman"/>
              </a:rPr>
              <a:t> </a:t>
            </a:r>
          </a:p>
          <a:p>
            <a:r>
              <a:rPr lang="en-US" sz="2400" dirty="0" smtClean="0">
                <a:solidFill>
                  <a:srgbClr val="FFFF00"/>
                </a:solidFill>
                <a:effectLst/>
                <a:latin typeface="Times New Roman"/>
                <a:ea typeface="Times New Roman"/>
              </a:rPr>
              <a:t>20.  Define cohesion.</a:t>
            </a:r>
          </a:p>
          <a:p>
            <a:pPr algn="ctr"/>
            <a:r>
              <a:rPr lang="en-US" sz="2400" dirty="0" smtClean="0">
                <a:solidFill>
                  <a:srgbClr val="FFFF00"/>
                </a:solidFill>
                <a:effectLst/>
                <a:latin typeface="Times New Roman"/>
                <a:ea typeface="Times New Roman"/>
              </a:rPr>
              <a:t> </a:t>
            </a:r>
          </a:p>
          <a:p>
            <a:pPr algn="ctr"/>
            <a:r>
              <a:rPr lang="en-US" sz="2400" b="1" dirty="0" smtClean="0">
                <a:solidFill>
                  <a:srgbClr val="FFFF00"/>
                </a:solidFill>
                <a:effectLst/>
                <a:latin typeface="Times New Roman"/>
                <a:ea typeface="Times New Roman"/>
              </a:rPr>
              <a:t>THE ATTRRACTION BETWEEN THE SAME COMPOUNDS</a:t>
            </a:r>
            <a:endParaRPr lang="en-US" sz="2400" dirty="0" smtClean="0">
              <a:solidFill>
                <a:srgbClr val="FFFF00"/>
              </a:solidFill>
              <a:effectLst/>
              <a:latin typeface="Times New Roman"/>
              <a:ea typeface="Times New Roman"/>
            </a:endParaRPr>
          </a:p>
          <a:p>
            <a:r>
              <a:rPr lang="en-US" sz="2400" dirty="0" smtClean="0">
                <a:solidFill>
                  <a:srgbClr val="FFFF00"/>
                </a:solidFill>
                <a:effectLst/>
                <a:latin typeface="Times New Roman"/>
                <a:ea typeface="Times New Roman"/>
              </a:rPr>
              <a:t> </a:t>
            </a:r>
          </a:p>
          <a:p>
            <a:r>
              <a:rPr lang="en-US" sz="2400" dirty="0" smtClean="0">
                <a:solidFill>
                  <a:srgbClr val="FFFF00"/>
                </a:solidFill>
                <a:effectLst/>
                <a:latin typeface="Times New Roman"/>
                <a:ea typeface="Times New Roman"/>
              </a:rPr>
              <a:t> 21.  What is the basic unit of matter?</a:t>
            </a:r>
          </a:p>
          <a:p>
            <a:r>
              <a:rPr lang="en-US" sz="2400" dirty="0" smtClean="0">
                <a:solidFill>
                  <a:srgbClr val="FFFF00"/>
                </a:solidFill>
                <a:effectLst/>
                <a:latin typeface="Times New Roman"/>
                <a:ea typeface="Times New Roman"/>
              </a:rPr>
              <a:t> </a:t>
            </a:r>
          </a:p>
          <a:p>
            <a:pPr algn="ctr"/>
            <a:r>
              <a:rPr lang="en-US" sz="2400" b="1" dirty="0" smtClean="0">
                <a:solidFill>
                  <a:srgbClr val="FFFF00"/>
                </a:solidFill>
                <a:effectLst/>
                <a:latin typeface="Times New Roman"/>
                <a:ea typeface="Times New Roman"/>
              </a:rPr>
              <a:t>ATOM</a:t>
            </a:r>
            <a:endParaRPr lang="en-US" sz="2400" dirty="0">
              <a:solidFill>
                <a:srgbClr val="FFFF00"/>
              </a:solidFill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1110992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81000" y="228600"/>
            <a:ext cx="822960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rgbClr val="FFFF00"/>
                </a:solidFill>
                <a:effectLst/>
                <a:latin typeface="Times New Roman"/>
                <a:ea typeface="Times New Roman"/>
              </a:rPr>
              <a:t>22.  Define element.</a:t>
            </a:r>
          </a:p>
          <a:p>
            <a:r>
              <a:rPr lang="en-US" sz="2400" dirty="0" smtClean="0">
                <a:solidFill>
                  <a:srgbClr val="FFFF00"/>
                </a:solidFill>
                <a:effectLst/>
                <a:latin typeface="Times New Roman"/>
                <a:ea typeface="Times New Roman"/>
              </a:rPr>
              <a:t> </a:t>
            </a:r>
          </a:p>
          <a:p>
            <a:pPr algn="ctr"/>
            <a:r>
              <a:rPr lang="en-US" sz="2400" b="1" dirty="0" smtClean="0">
                <a:solidFill>
                  <a:srgbClr val="FFFF00"/>
                </a:solidFill>
                <a:effectLst/>
                <a:latin typeface="Times New Roman"/>
                <a:ea typeface="Times New Roman"/>
              </a:rPr>
              <a:t>THE SMALLEST UNIT OF MATTER WHICH CANNOT BE BROKEN DOWN FURTHER AND IS MADE UP OF ONLY ONE TYPE OF ATOM.</a:t>
            </a:r>
            <a:endParaRPr lang="en-US" sz="2400" dirty="0" smtClean="0">
              <a:solidFill>
                <a:srgbClr val="FFFF00"/>
              </a:solidFill>
              <a:effectLst/>
              <a:latin typeface="Times New Roman"/>
              <a:ea typeface="Times New Roman"/>
            </a:endParaRPr>
          </a:p>
          <a:p>
            <a:r>
              <a:rPr lang="en-US" sz="2400" dirty="0" smtClean="0">
                <a:solidFill>
                  <a:srgbClr val="FFFF00"/>
                </a:solidFill>
                <a:effectLst/>
                <a:latin typeface="Times New Roman"/>
                <a:ea typeface="Times New Roman"/>
              </a:rPr>
              <a:t> </a:t>
            </a:r>
          </a:p>
          <a:p>
            <a:r>
              <a:rPr lang="en-US" sz="2400" dirty="0" smtClean="0">
                <a:solidFill>
                  <a:srgbClr val="FFFF00"/>
                </a:solidFill>
                <a:effectLst/>
                <a:latin typeface="Times New Roman"/>
                <a:ea typeface="Times New Roman"/>
              </a:rPr>
              <a:t> 23.  How is the isotope oxygen-18 named?</a:t>
            </a:r>
          </a:p>
          <a:p>
            <a:r>
              <a:rPr lang="en-US" sz="2400" dirty="0" smtClean="0">
                <a:solidFill>
                  <a:srgbClr val="FFFF00"/>
                </a:solidFill>
                <a:effectLst/>
                <a:latin typeface="Times New Roman"/>
                <a:ea typeface="Times New Roman"/>
              </a:rPr>
              <a:t> </a:t>
            </a:r>
          </a:p>
          <a:p>
            <a:pPr algn="ctr"/>
            <a:r>
              <a:rPr lang="en-US" sz="2400" b="1" dirty="0" smtClean="0">
                <a:solidFill>
                  <a:srgbClr val="FFFF00"/>
                </a:solidFill>
                <a:effectLst/>
                <a:latin typeface="Times New Roman"/>
                <a:ea typeface="Times New Roman"/>
              </a:rPr>
              <a:t>BY ITS ATOMIC MASS (THE TOTAL OF PROTONS &amp; NEUTRONS)</a:t>
            </a:r>
            <a:endParaRPr lang="en-US" sz="2400" dirty="0" smtClean="0">
              <a:solidFill>
                <a:srgbClr val="FFFF00"/>
              </a:solidFill>
              <a:effectLst/>
              <a:latin typeface="Times New Roman"/>
              <a:ea typeface="Times New Roman"/>
            </a:endParaRPr>
          </a:p>
          <a:p>
            <a:r>
              <a:rPr lang="en-US" sz="2400" dirty="0" smtClean="0">
                <a:solidFill>
                  <a:srgbClr val="FFFF00"/>
                </a:solidFill>
                <a:effectLst/>
                <a:latin typeface="Times New Roman"/>
                <a:ea typeface="Times New Roman"/>
              </a:rPr>
              <a:t> </a:t>
            </a:r>
          </a:p>
          <a:p>
            <a:r>
              <a:rPr lang="en-US" sz="2400" dirty="0" smtClean="0">
                <a:solidFill>
                  <a:srgbClr val="FFFF00"/>
                </a:solidFill>
                <a:effectLst/>
                <a:latin typeface="Times New Roman"/>
                <a:ea typeface="Times New Roman"/>
              </a:rPr>
              <a:t> 24.  Define chemical formula.</a:t>
            </a:r>
          </a:p>
          <a:p>
            <a:r>
              <a:rPr lang="en-US" sz="2400" dirty="0" smtClean="0">
                <a:solidFill>
                  <a:srgbClr val="FFFF00"/>
                </a:solidFill>
                <a:effectLst/>
                <a:latin typeface="Times New Roman"/>
                <a:ea typeface="Times New Roman"/>
              </a:rPr>
              <a:t> </a:t>
            </a:r>
          </a:p>
          <a:p>
            <a:pPr algn="ctr"/>
            <a:r>
              <a:rPr lang="en-US" sz="2400" b="1" dirty="0" smtClean="0">
                <a:solidFill>
                  <a:srgbClr val="FFFF00"/>
                </a:solidFill>
                <a:effectLst/>
                <a:latin typeface="Times New Roman"/>
                <a:ea typeface="Times New Roman"/>
              </a:rPr>
              <a:t>THE SHORTHAND USED TO REPRESENT CHEMICAL COMPOUNDS</a:t>
            </a:r>
            <a:endParaRPr lang="en-US" sz="2400" dirty="0">
              <a:solidFill>
                <a:srgbClr val="FFFF00"/>
              </a:solidFill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5949526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258</TotalTime>
  <Words>484</Words>
  <Application>Microsoft Office PowerPoint</Application>
  <PresentationFormat>On-screen Show (4:3)</PresentationFormat>
  <Paragraphs>247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1" baseType="lpstr">
      <vt:lpstr>Arial</vt:lpstr>
      <vt:lpstr>Calibri</vt:lpstr>
      <vt:lpstr>Times New Roman</vt:lpstr>
      <vt:lpstr>Office Theme</vt:lpstr>
      <vt:lpstr>BIOLOGY CHEMISTRY TEST CHAPTER 2, SECTIONS 2.1 &amp; 2.2 STUDY GUIDE KEY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BIO-COM CHEMISTRY TEST CHAPTER 2, SECTIONS 2.1 &amp; 2.2 STUDY GUIDE KEY</dc:title>
  <dc:creator>Sally</dc:creator>
  <cp:lastModifiedBy>Sally Collins</cp:lastModifiedBy>
  <cp:revision>25</cp:revision>
  <dcterms:created xsi:type="dcterms:W3CDTF">2011-11-16T14:25:09Z</dcterms:created>
  <dcterms:modified xsi:type="dcterms:W3CDTF">2017-11-30T12:27:43Z</dcterms:modified>
</cp:coreProperties>
</file>